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1879" r:id="rId3"/>
    <p:sldId id="12066" r:id="rId5"/>
    <p:sldId id="12046" r:id="rId6"/>
    <p:sldId id="12049" r:id="rId7"/>
    <p:sldId id="12048" r:id="rId8"/>
    <p:sldId id="12050" r:id="rId9"/>
    <p:sldId id="12077" r:id="rId10"/>
    <p:sldId id="12055" r:id="rId11"/>
    <p:sldId id="12057" r:id="rId12"/>
    <p:sldId id="12061" r:id="rId13"/>
    <p:sldId id="12078" r:id="rId14"/>
    <p:sldId id="11900" r:id="rId15"/>
    <p:sldId id="12064" r:id="rId16"/>
    <p:sldId id="12065"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C72A9"/>
    <a:srgbClr val="660874"/>
    <a:srgbClr val="99CC00"/>
    <a:srgbClr val="2F5597"/>
    <a:srgbClr val="5899D4"/>
    <a:srgbClr val="488FD0"/>
    <a:srgbClr val="66A2D8"/>
    <a:srgbClr val="D6EFBF"/>
    <a:srgbClr val="F9E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3" autoAdjust="0"/>
    <p:restoredTop sz="80923" autoAdjust="0"/>
  </p:normalViewPr>
  <p:slideViewPr>
    <p:cSldViewPr snapToGrid="0">
      <p:cViewPr varScale="1">
        <p:scale>
          <a:sx n="101" d="100"/>
          <a:sy n="101" d="100"/>
        </p:scale>
        <p:origin x="1352" y="184"/>
      </p:cViewPr>
      <p:guideLst/>
    </p:cSldViewPr>
  </p:slideViewPr>
  <p:notesTextViewPr>
    <p:cViewPr>
      <p:scale>
        <a:sx n="145" d="100"/>
        <a:sy n="145" d="100"/>
      </p:scale>
      <p:origin x="0" y="0"/>
    </p:cViewPr>
  </p:notesTextViewPr>
  <p:sorterViewPr>
    <p:cViewPr varScale="1">
      <p:scale>
        <a:sx n="100" d="100"/>
        <a:sy n="100" d="100"/>
      </p:scale>
      <p:origin x="0" y="0"/>
    </p:cViewPr>
  </p:sorterViewPr>
  <p:notesViewPr>
    <p:cSldViewPr snapToGrid="0">
      <p:cViewPr varScale="1">
        <p:scale>
          <a:sx n="79" d="100"/>
          <a:sy n="79" d="100"/>
        </p:scale>
        <p:origin x="1938" y="5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以上是我的开题介绍，谢谢老师</a:t>
            </a:r>
            <a:r>
              <a:rPr lang="zh-CN" altLang="en-US"/>
              <a:t>聆听</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当今时代是大数据时代，视频数量爆炸式增长，如何从视频中定位指定的动作片段对于有效利用海量视频数据至关重要，时序动作定位在智能安防、体育赛事精彩片段定位等场景有着广泛的应用。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38F0CA4-2368-4D59-8FBB-2D65A51BC4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fld>
            <a:endParaRPr lang="zh-CN" altLang="en-US"/>
          </a:p>
        </p:txBody>
      </p:sp>
      <p:sp>
        <p:nvSpPr>
          <p:cNvPr id="16" name="标题 5"/>
          <p:cNvSpPr txBox="1"/>
          <p:nvPr userDrawn="1"/>
        </p:nvSpPr>
        <p:spPr>
          <a:xfrm>
            <a:off x="660400" y="345937"/>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rgbClr val="703881"/>
                </a:solidFill>
              </a:rPr>
              <a:t>输入标题</a:t>
            </a:r>
            <a:endParaRPr lang="zh-CN" altLang="en-US" dirty="0">
              <a:solidFill>
                <a:srgbClr val="703881"/>
              </a:solidFill>
            </a:endParaRPr>
          </a:p>
        </p:txBody>
      </p:sp>
      <p:grpSp>
        <p:nvGrpSpPr>
          <p:cNvPr id="17" name="组合 16"/>
          <p:cNvGrpSpPr>
            <a:grpSpLocks noChangeAspect="1"/>
          </p:cNvGrpSpPr>
          <p:nvPr userDrawn="1"/>
        </p:nvGrpSpPr>
        <p:grpSpPr>
          <a:xfrm>
            <a:off x="9915416" y="511722"/>
            <a:ext cx="1561684" cy="469972"/>
            <a:chOff x="2685028" y="2876682"/>
            <a:chExt cx="5502784" cy="1656004"/>
          </a:xfrm>
        </p:grpSpPr>
        <p:sp>
          <p:nvSpPr>
            <p:cNvPr id="18"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38F0CA4-2368-4D59-8FBB-2D65A51BC4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fld>
            <a:endParaRPr lang="zh-CN" altLang="en-US"/>
          </a:p>
        </p:txBody>
      </p:sp>
      <p:sp>
        <p:nvSpPr>
          <p:cNvPr id="16" name="标题 5"/>
          <p:cNvSpPr txBox="1"/>
          <p:nvPr userDrawn="1"/>
        </p:nvSpPr>
        <p:spPr>
          <a:xfrm>
            <a:off x="660400" y="345937"/>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rgbClr val="703881"/>
                </a:solidFill>
              </a:rPr>
              <a:t>输入标题</a:t>
            </a:r>
            <a:endParaRPr lang="zh-CN" altLang="en-US" dirty="0">
              <a:solidFill>
                <a:srgbClr val="703881"/>
              </a:solidFill>
            </a:endParaRPr>
          </a:p>
        </p:txBody>
      </p:sp>
      <p:grpSp>
        <p:nvGrpSpPr>
          <p:cNvPr id="17" name="组合 16"/>
          <p:cNvGrpSpPr>
            <a:grpSpLocks noChangeAspect="1"/>
          </p:cNvGrpSpPr>
          <p:nvPr userDrawn="1"/>
        </p:nvGrpSpPr>
        <p:grpSpPr>
          <a:xfrm>
            <a:off x="9915416" y="511722"/>
            <a:ext cx="1561684" cy="469972"/>
            <a:chOff x="2685028" y="2876682"/>
            <a:chExt cx="5502784" cy="1656004"/>
          </a:xfrm>
        </p:grpSpPr>
        <p:sp>
          <p:nvSpPr>
            <p:cNvPr id="18"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背景3">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215DBEE-1797-4954-806D-9065D78AE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0E035A-96BB-4859-927D-2CA3BEB2B9E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5DBEE-1797-4954-806D-9065D78AE6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E035A-96BB-4859-927D-2CA3BEB2B9E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4.xml"/><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10.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notesSlide" Target="../notesSlides/notesSlide11.xml"/><Relationship Id="rId11" Type="http://schemas.openxmlformats.org/officeDocument/2006/relationships/slideLayout" Target="../slideLayouts/slideLayout14.xml"/><Relationship Id="rId10" Type="http://schemas.openxmlformats.org/officeDocument/2006/relationships/image" Target="../media/image28.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32.png"/><Relationship Id="rId3" Type="http://schemas.microsoft.com/office/2007/relationships/hdphoto" Target="../media/image31.wdp"/><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4.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4.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4.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4.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lang="zh-CN"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目录</a:t>
            </a:r>
            <a:endParaRPr lang="zh-CN"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5" name="文本框 4"/>
          <p:cNvSpPr txBox="1"/>
          <p:nvPr/>
        </p:nvSpPr>
        <p:spPr>
          <a:xfrm>
            <a:off x="101600" y="1069975"/>
            <a:ext cx="11968480" cy="3737610"/>
          </a:xfrm>
          <a:prstGeom prst="rect">
            <a:avLst/>
          </a:prstGeom>
          <a:noFill/>
        </p:spPr>
        <p:txBody>
          <a:bodyPr wrap="square" rtlCol="0" anchor="t">
            <a:noAutofit/>
          </a:bodyPr>
          <a:p>
            <a:pPr marL="285750" lvl="0" indent="-285750" algn="l">
              <a:buFont typeface="Arial" panose="020B0604020202020204" pitchFamily="34" charset="0"/>
              <a:buChar char="•"/>
              <a:defRPr/>
            </a:pPr>
            <a:endParaRPr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Mamba or RWKV: Exploring High-Quality and</a:t>
            </a:r>
            <a:r>
              <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High-Efficiency Segment Anythi</a:t>
            </a:r>
            <a:r>
              <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ng Model </a:t>
            </a:r>
            <a:endPar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CLIP-Mamba: CLIP Pretrained Mamba Models with</a:t>
            </a:r>
            <a:r>
              <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OOD and Hessian Evaluatio</a:t>
            </a:r>
            <a:r>
              <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n</a:t>
            </a:r>
            <a:endPar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Cobra: Extending Mamba to Multi-Modal Large</a:t>
            </a:r>
            <a:r>
              <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Language Model for Efficient Inference</a:t>
            </a:r>
            <a:endParaRPr 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r>
              <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Florence-2: Advancing a Unified Representation for a Variety of Vision Tasks</a:t>
            </a: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342900" lvl="0" indent="-342900" algn="l">
              <a:buFont typeface="+mj-lt"/>
              <a:buAutoNum type="arabicPeriod"/>
              <a:defRPr/>
            </a:pPr>
            <a:endParaRPr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marL="742950" lvl="1" indent="-285750" algn="r">
              <a:buFont typeface="Wingdings" panose="05000000000000000000" charset="0"/>
              <a:buChar char="p"/>
              <a:defRPr/>
            </a:pPr>
            <a:endPar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Tree>
  </p:cSld>
  <p:clrMapOvr>
    <a:masterClrMapping/>
  </p:clrMapOvr>
  <p:transition spd="slow" advTm="122756">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Florence-2: Advancing a Unified Representation for a Variety of Vision Tasks</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3" name="图片 2"/>
          <p:cNvPicPr>
            <a:picLocks noChangeAspect="1"/>
          </p:cNvPicPr>
          <p:nvPr/>
        </p:nvPicPr>
        <p:blipFill>
          <a:blip r:embed="rId6"/>
          <a:stretch>
            <a:fillRect/>
          </a:stretch>
        </p:blipFill>
        <p:spPr>
          <a:xfrm>
            <a:off x="106680" y="991235"/>
            <a:ext cx="6820535" cy="1944370"/>
          </a:xfrm>
          <a:prstGeom prst="rect">
            <a:avLst/>
          </a:prstGeom>
        </p:spPr>
      </p:pic>
      <p:sp>
        <p:nvSpPr>
          <p:cNvPr id="2" name="文本框 1"/>
          <p:cNvSpPr txBox="1"/>
          <p:nvPr/>
        </p:nvSpPr>
        <p:spPr>
          <a:xfrm>
            <a:off x="7112000" y="2445385"/>
            <a:ext cx="4944110" cy="1753235"/>
          </a:xfrm>
          <a:prstGeom prst="rect">
            <a:avLst/>
          </a:prstGeom>
          <a:noFill/>
        </p:spPr>
        <p:txBody>
          <a:bodyPr wrap="square" rtlCol="0">
            <a:spAutoFit/>
          </a:bodyPr>
          <a:p>
            <a:pPr marL="285750" indent="-285750">
              <a:buFont typeface="Wingdings" panose="05000000000000000000" charset="0"/>
              <a:buChar char="l"/>
            </a:pPr>
            <a:r>
              <a:rPr lang="zh-CN" altLang="en-US" b="1"/>
              <a:t>相对于</a:t>
            </a:r>
            <a:r>
              <a:rPr lang="en-US" altLang="zh-CN" b="1"/>
              <a:t>ImageNet-1K</a:t>
            </a:r>
            <a:r>
              <a:rPr lang="zh-CN" altLang="en-US" b="1"/>
              <a:t>监督预训练，</a:t>
            </a:r>
            <a:r>
              <a:rPr lang="en-US" altLang="zh-CN" b="1"/>
              <a:t>Florence-2</a:t>
            </a:r>
            <a:r>
              <a:rPr lang="zh-CN" altLang="en-US" b="1"/>
              <a:t>的预训练实现了</a:t>
            </a:r>
            <a:r>
              <a:rPr lang="en-US" altLang="zh-CN" b="1"/>
              <a:t>4</a:t>
            </a:r>
            <a:r>
              <a:rPr lang="zh-CN" altLang="en-US" b="1"/>
              <a:t>倍的效率提升</a:t>
            </a:r>
            <a:endParaRPr lang="zh-CN" altLang="en-US" b="1"/>
          </a:p>
          <a:p>
            <a:pPr marL="285750" indent="-285750">
              <a:buFont typeface="Wingdings" panose="05000000000000000000" charset="0"/>
              <a:buChar char="l"/>
            </a:pPr>
            <a:endParaRPr lang="zh-CN" altLang="en-US" b="1"/>
          </a:p>
          <a:p>
            <a:pPr marL="285750" indent="-285750">
              <a:buFont typeface="Wingdings" panose="05000000000000000000" charset="0"/>
              <a:buChar char="l"/>
            </a:pPr>
            <a:r>
              <a:rPr lang="zh-CN" altLang="en-US" b="1"/>
              <a:t>相对于以往的预训练方法，</a:t>
            </a:r>
            <a:r>
              <a:rPr lang="en-US" altLang="zh-CN" b="1"/>
              <a:t>Florence</a:t>
            </a:r>
            <a:r>
              <a:rPr lang="zh-CN" altLang="en-US" b="1"/>
              <a:t>在目标检测、实例分割、语义分割等下游任务中带来了显著提升</a:t>
            </a:r>
            <a:endParaRPr lang="zh-CN" altLang="en-US" b="1"/>
          </a:p>
        </p:txBody>
      </p:sp>
      <p:grpSp>
        <p:nvGrpSpPr>
          <p:cNvPr id="5" name="组合 4"/>
          <p:cNvGrpSpPr/>
          <p:nvPr/>
        </p:nvGrpSpPr>
        <p:grpSpPr>
          <a:xfrm>
            <a:off x="165100" y="3303905"/>
            <a:ext cx="6702425" cy="2562860"/>
            <a:chOff x="260" y="4781"/>
            <a:chExt cx="10555" cy="4036"/>
          </a:xfrm>
        </p:grpSpPr>
        <p:pic>
          <p:nvPicPr>
            <p:cNvPr id="4" name="图片 3"/>
            <p:cNvPicPr>
              <a:picLocks noChangeAspect="1"/>
            </p:cNvPicPr>
            <p:nvPr/>
          </p:nvPicPr>
          <p:blipFill>
            <a:blip r:embed="rId7"/>
            <a:stretch>
              <a:fillRect/>
            </a:stretch>
          </p:blipFill>
          <p:spPr>
            <a:xfrm>
              <a:off x="260" y="4781"/>
              <a:ext cx="5246" cy="2991"/>
            </a:xfrm>
            <a:prstGeom prst="rect">
              <a:avLst/>
            </a:prstGeom>
          </p:spPr>
        </p:pic>
        <p:pic>
          <p:nvPicPr>
            <p:cNvPr id="6" name="图片 5"/>
            <p:cNvPicPr>
              <a:picLocks noChangeAspect="1"/>
            </p:cNvPicPr>
            <p:nvPr/>
          </p:nvPicPr>
          <p:blipFill>
            <a:blip r:embed="rId8"/>
            <a:stretch>
              <a:fillRect/>
            </a:stretch>
          </p:blipFill>
          <p:spPr>
            <a:xfrm>
              <a:off x="5613" y="4781"/>
              <a:ext cx="5202" cy="4037"/>
            </a:xfrm>
            <a:prstGeom prst="rect">
              <a:avLst/>
            </a:prstGeom>
          </p:spPr>
        </p:pic>
      </p:grpSp>
      <p:sp>
        <p:nvSpPr>
          <p:cNvPr id="7" name="文本框 6"/>
          <p:cNvSpPr txBox="1"/>
          <p:nvPr/>
        </p:nvSpPr>
        <p:spPr>
          <a:xfrm>
            <a:off x="106680" y="2935605"/>
            <a:ext cx="6760845" cy="306705"/>
          </a:xfrm>
          <a:prstGeom prst="rect">
            <a:avLst/>
          </a:prstGeom>
          <a:noFill/>
        </p:spPr>
        <p:txBody>
          <a:bodyPr wrap="square" rtlCol="0">
            <a:spAutoFit/>
          </a:bodyPr>
          <a:p>
            <a:pPr algn="ctr"/>
            <a:r>
              <a:rPr lang="en-US" altLang="zh-CN" sz="1400"/>
              <a:t>ImageNet-1K</a:t>
            </a:r>
            <a:r>
              <a:rPr lang="zh-CN" altLang="en-US" sz="1400"/>
              <a:t>监督预训练和</a:t>
            </a:r>
            <a:r>
              <a:rPr lang="en-US" altLang="zh-CN" sz="1400"/>
              <a:t>Florence-2</a:t>
            </a:r>
            <a:r>
              <a:rPr lang="zh-CN" altLang="en-US" sz="1400"/>
              <a:t>的对比</a:t>
            </a:r>
            <a:endParaRPr lang="zh-CN" altLang="en-US" sz="1400"/>
          </a:p>
        </p:txBody>
      </p:sp>
      <p:sp>
        <p:nvSpPr>
          <p:cNvPr id="8" name="文本框 7"/>
          <p:cNvSpPr txBox="1"/>
          <p:nvPr/>
        </p:nvSpPr>
        <p:spPr>
          <a:xfrm>
            <a:off x="107315" y="5186680"/>
            <a:ext cx="3400425" cy="306705"/>
          </a:xfrm>
          <a:prstGeom prst="rect">
            <a:avLst/>
          </a:prstGeom>
          <a:noFill/>
        </p:spPr>
        <p:txBody>
          <a:bodyPr wrap="square" rtlCol="0">
            <a:spAutoFit/>
          </a:bodyPr>
          <a:p>
            <a:pPr algn="ctr"/>
            <a:r>
              <a:rPr lang="zh-CN" altLang="en-US" sz="1400"/>
              <a:t>目标检测和实例分割下游任务性能</a:t>
            </a:r>
            <a:endParaRPr lang="zh-CN" altLang="en-US" sz="1400"/>
          </a:p>
        </p:txBody>
      </p:sp>
      <p:sp>
        <p:nvSpPr>
          <p:cNvPr id="9" name="文本框 8"/>
          <p:cNvSpPr txBox="1"/>
          <p:nvPr/>
        </p:nvSpPr>
        <p:spPr>
          <a:xfrm>
            <a:off x="3507740" y="5836920"/>
            <a:ext cx="3370580" cy="306705"/>
          </a:xfrm>
          <a:prstGeom prst="rect">
            <a:avLst/>
          </a:prstGeom>
          <a:noFill/>
        </p:spPr>
        <p:txBody>
          <a:bodyPr wrap="square" rtlCol="0">
            <a:spAutoFit/>
          </a:bodyPr>
          <a:p>
            <a:pPr algn="ctr"/>
            <a:r>
              <a:rPr lang="zh-CN" altLang="en-US" sz="1400"/>
              <a:t>语义分割下游任务性能</a:t>
            </a:r>
            <a:endParaRPr lang="zh-CN" altLang="en-US" sz="1400"/>
          </a:p>
        </p:txBody>
      </p:sp>
    </p:spTree>
  </p:cSld>
  <p:clrMapOvr>
    <a:masterClrMapping/>
  </p:clrMapOvr>
  <p:transition spd="slow" advTm="122756">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SAM</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的轻量化</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部署</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10" name="图片 9"/>
          <p:cNvPicPr>
            <a:picLocks noChangeAspect="1"/>
          </p:cNvPicPr>
          <p:nvPr/>
        </p:nvPicPr>
        <p:blipFill>
          <a:blip r:embed="rId6"/>
          <a:stretch>
            <a:fillRect/>
          </a:stretch>
        </p:blipFill>
        <p:spPr>
          <a:xfrm>
            <a:off x="0" y="970915"/>
            <a:ext cx="7138670" cy="2936875"/>
          </a:xfrm>
          <a:prstGeom prst="rect">
            <a:avLst/>
          </a:prstGeom>
        </p:spPr>
      </p:pic>
      <p:pic>
        <p:nvPicPr>
          <p:cNvPr id="11" name="图片 10"/>
          <p:cNvPicPr>
            <a:picLocks noChangeAspect="1"/>
          </p:cNvPicPr>
          <p:nvPr/>
        </p:nvPicPr>
        <p:blipFill>
          <a:blip r:embed="rId7"/>
          <a:stretch>
            <a:fillRect/>
          </a:stretch>
        </p:blipFill>
        <p:spPr>
          <a:xfrm>
            <a:off x="7024370" y="975360"/>
            <a:ext cx="5167630" cy="1695450"/>
          </a:xfrm>
          <a:prstGeom prst="rect">
            <a:avLst/>
          </a:prstGeom>
        </p:spPr>
      </p:pic>
      <p:pic>
        <p:nvPicPr>
          <p:cNvPr id="12" name="图片 11"/>
          <p:cNvPicPr>
            <a:picLocks noChangeAspect="1"/>
          </p:cNvPicPr>
          <p:nvPr/>
        </p:nvPicPr>
        <p:blipFill>
          <a:blip r:embed="rId8"/>
          <a:stretch>
            <a:fillRect/>
          </a:stretch>
        </p:blipFill>
        <p:spPr>
          <a:xfrm>
            <a:off x="7138670" y="2659380"/>
            <a:ext cx="4862830" cy="1456055"/>
          </a:xfrm>
          <a:prstGeom prst="rect">
            <a:avLst/>
          </a:prstGeom>
        </p:spPr>
      </p:pic>
      <p:pic>
        <p:nvPicPr>
          <p:cNvPr id="13" name="图片 12"/>
          <p:cNvPicPr>
            <a:picLocks noChangeAspect="1"/>
          </p:cNvPicPr>
          <p:nvPr/>
        </p:nvPicPr>
        <p:blipFill>
          <a:blip r:embed="rId9"/>
          <a:stretch>
            <a:fillRect/>
          </a:stretch>
        </p:blipFill>
        <p:spPr>
          <a:xfrm>
            <a:off x="338455" y="4177030"/>
            <a:ext cx="1844040" cy="2247900"/>
          </a:xfrm>
          <a:prstGeom prst="rect">
            <a:avLst/>
          </a:prstGeom>
        </p:spPr>
      </p:pic>
      <p:pic>
        <p:nvPicPr>
          <p:cNvPr id="14" name="图片 13"/>
          <p:cNvPicPr>
            <a:picLocks noChangeAspect="1"/>
          </p:cNvPicPr>
          <p:nvPr/>
        </p:nvPicPr>
        <p:blipFill>
          <a:blip r:embed="rId10"/>
          <a:stretch>
            <a:fillRect/>
          </a:stretch>
        </p:blipFill>
        <p:spPr>
          <a:xfrm>
            <a:off x="2434590" y="4138930"/>
            <a:ext cx="3268980" cy="2286000"/>
          </a:xfrm>
          <a:prstGeom prst="rect">
            <a:avLst/>
          </a:prstGeom>
        </p:spPr>
      </p:pic>
      <p:sp>
        <p:nvSpPr>
          <p:cNvPr id="15" name="文本框 14"/>
          <p:cNvSpPr txBox="1"/>
          <p:nvPr/>
        </p:nvSpPr>
        <p:spPr>
          <a:xfrm>
            <a:off x="192405" y="3822700"/>
            <a:ext cx="6946900"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TinySAM的实验性能分析</a:t>
            </a:r>
            <a:endParaRPr lang="en-US" altLang="zh-CN" sz="1400"/>
          </a:p>
        </p:txBody>
      </p:sp>
      <p:sp>
        <p:nvSpPr>
          <p:cNvPr id="16" name="文本框 15"/>
          <p:cNvSpPr txBox="1"/>
          <p:nvPr/>
        </p:nvSpPr>
        <p:spPr>
          <a:xfrm>
            <a:off x="5861050" y="4596765"/>
            <a:ext cx="6140450" cy="1476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pitchFamily="34" charset="-122"/>
              </a:rPr>
              <a:t>1. EdgeSAM</a:t>
            </a:r>
            <a:r>
              <a:rPr lang="zh-CN" altLang="en-US" sz="1800">
                <a:latin typeface="Arial" panose="020B0604020202020204" pitchFamily="34" charset="0"/>
                <a:ea typeface="微软雅黑" panose="020B0503020204020204" pitchFamily="34" charset="-122"/>
              </a:rPr>
              <a:t>和</a:t>
            </a:r>
            <a:r>
              <a:rPr lang="en-US" altLang="zh-CN" sz="1800">
                <a:latin typeface="Arial" panose="020B0604020202020204" pitchFamily="34" charset="0"/>
                <a:ea typeface="微软雅黑" panose="020B0503020204020204" pitchFamily="34" charset="-122"/>
              </a:rPr>
              <a:t>Q-TinySAM</a:t>
            </a:r>
            <a:r>
              <a:rPr lang="zh-CN" altLang="en-US" sz="1800">
                <a:latin typeface="Arial" panose="020B0604020202020204" pitchFamily="34" charset="0"/>
                <a:ea typeface="微软雅黑" panose="020B0503020204020204" pitchFamily="34" charset="-122"/>
              </a:rPr>
              <a:t>的计算开销相近，适合轻量化</a:t>
            </a:r>
            <a:r>
              <a:rPr lang="zh-CN" altLang="en-US" sz="1800">
                <a:latin typeface="Arial" panose="020B0604020202020204" pitchFamily="34" charset="0"/>
                <a:ea typeface="微软雅黑" panose="020B0503020204020204" pitchFamily="34" charset="-122"/>
              </a:rPr>
              <a:t>部署</a:t>
            </a:r>
            <a:endParaRPr lang="zh-CN" altLang="en-US" sz="1800">
              <a:latin typeface="Arial" panose="020B0604020202020204" pitchFamily="34" charset="0"/>
              <a:ea typeface="微软雅黑" panose="020B0503020204020204" pitchFamily="34" charset="-122"/>
            </a:endParaRPr>
          </a:p>
          <a:p>
            <a:pPr algn="l"/>
            <a:endParaRPr lang="zh-CN" altLang="en-US" sz="1800">
              <a:latin typeface="Arial" panose="020B0604020202020204" pitchFamily="34" charset="0"/>
              <a:ea typeface="微软雅黑" panose="020B0503020204020204" pitchFamily="34" charset="-122"/>
            </a:endParaRPr>
          </a:p>
          <a:p>
            <a:pPr algn="l"/>
            <a:r>
              <a:rPr lang="en-US" altLang="zh-CN" sz="1800">
                <a:latin typeface="Arial" panose="020B0604020202020204" pitchFamily="34" charset="0"/>
                <a:ea typeface="微软雅黑" panose="020B0503020204020204" pitchFamily="34" charset="-122"/>
              </a:rPr>
              <a:t>2. PTQ4SAM</a:t>
            </a:r>
            <a:r>
              <a:rPr lang="zh-CN" altLang="en-US" sz="1800">
                <a:latin typeface="Arial" panose="020B0604020202020204" pitchFamily="34" charset="0"/>
                <a:ea typeface="微软雅黑" panose="020B0503020204020204" pitchFamily="34" charset="-122"/>
              </a:rPr>
              <a:t>将模型大小降低至</a:t>
            </a:r>
            <a:r>
              <a:rPr lang="en-US" altLang="zh-CN" sz="1800">
                <a:latin typeface="Arial" panose="020B0604020202020204" pitchFamily="34" charset="0"/>
                <a:ea typeface="微软雅黑" panose="020B0503020204020204" pitchFamily="34" charset="-122"/>
              </a:rPr>
              <a:t>20%</a:t>
            </a:r>
            <a:r>
              <a:rPr lang="zh-CN" altLang="en-US" sz="1800">
                <a:latin typeface="Arial" panose="020B0604020202020204" pitchFamily="34" charset="0"/>
                <a:ea typeface="微软雅黑" panose="020B0503020204020204" pitchFamily="34" charset="-122"/>
              </a:rPr>
              <a:t>左右，分割精度无明显</a:t>
            </a:r>
            <a:r>
              <a:rPr lang="zh-CN" altLang="en-US" sz="1800">
                <a:latin typeface="Arial" panose="020B0604020202020204" pitchFamily="34" charset="0"/>
                <a:ea typeface="微软雅黑" panose="020B0503020204020204" pitchFamily="34" charset="-122"/>
              </a:rPr>
              <a:t>下降</a:t>
            </a:r>
            <a:endParaRPr lang="zh-CN" altLang="en-US" sz="1800">
              <a:latin typeface="Arial" panose="020B0604020202020204" pitchFamily="34" charset="0"/>
              <a:ea typeface="微软雅黑" panose="020B0503020204020204" pitchFamily="34" charset="-122"/>
            </a:endParaRPr>
          </a:p>
        </p:txBody>
      </p:sp>
      <p:sp>
        <p:nvSpPr>
          <p:cNvPr id="18" name="文本框 17"/>
          <p:cNvSpPr txBox="1"/>
          <p:nvPr/>
        </p:nvSpPr>
        <p:spPr>
          <a:xfrm>
            <a:off x="7139305" y="4115435"/>
            <a:ext cx="4862195"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EdgeSAM的实验性能分析</a:t>
            </a:r>
            <a:endParaRPr lang="en-US" altLang="zh-CN" sz="1400"/>
          </a:p>
        </p:txBody>
      </p:sp>
      <p:sp>
        <p:nvSpPr>
          <p:cNvPr id="19" name="文本框 18"/>
          <p:cNvSpPr txBox="1"/>
          <p:nvPr/>
        </p:nvSpPr>
        <p:spPr>
          <a:xfrm>
            <a:off x="0" y="6424930"/>
            <a:ext cx="6263640"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PTQ4SAM的量化性能分析(左:加速倍数；右:量化后性能）</a:t>
            </a:r>
            <a:endParaRPr lang="en-US" altLang="zh-CN" sz="1400"/>
          </a:p>
        </p:txBody>
      </p:sp>
    </p:spTree>
  </p:cSld>
  <p:clrMapOvr>
    <a:masterClrMapping/>
  </p:clrMapOvr>
  <p:transition spd="slow" advTm="122756">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723"/>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组合 103"/>
          <p:cNvGrpSpPr>
            <a:grpSpLocks noChangeAspect="1"/>
          </p:cNvGrpSpPr>
          <p:nvPr/>
        </p:nvGrpSpPr>
        <p:grpSpPr>
          <a:xfrm>
            <a:off x="9977172" y="196002"/>
            <a:ext cx="1946604" cy="585810"/>
            <a:chOff x="2685028" y="2876682"/>
            <a:chExt cx="5502784" cy="1656004"/>
          </a:xfrm>
        </p:grpSpPr>
        <p:sp>
          <p:nvSpPr>
            <p:cNvPr id="10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0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107" name="图片 10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1" name="文本框 20"/>
          <p:cNvSpPr txBox="1"/>
          <p:nvPr/>
        </p:nvSpPr>
        <p:spPr>
          <a:xfrm>
            <a:off x="5068010" y="4491193"/>
            <a:ext cx="2319123" cy="332105"/>
          </a:xfrm>
          <a:prstGeom prst="rect">
            <a:avLst/>
          </a:prstGeom>
          <a:noFill/>
        </p:spPr>
        <p:txBody>
          <a:bodyPr wrap="square" lIns="0" tIns="0" rIns="0" bIns="0" rtlCol="0">
            <a:spAutoFit/>
          </a:bodyPr>
          <a:lstStyle/>
          <a:p>
            <a:pPr algn="l">
              <a:lnSpc>
                <a:spcPct val="120000"/>
              </a:lnSpc>
            </a:pPr>
            <a:r>
              <a:rPr lang="zh-CN" altLang="en-US" spc="300" dirty="0">
                <a:solidFill>
                  <a:srgbClr val="703881"/>
                </a:solidFill>
                <a:latin typeface="+mn-ea"/>
              </a:rPr>
              <a:t>汇报人：张权  </a:t>
            </a:r>
            <a:endParaRPr lang="zh-CN" altLang="en-US" spc="300" dirty="0">
              <a:solidFill>
                <a:srgbClr val="703881"/>
              </a:solidFill>
              <a:latin typeface="+mn-ea"/>
            </a:endParaRPr>
          </a:p>
        </p:txBody>
      </p:sp>
      <p:sp>
        <p:nvSpPr>
          <p:cNvPr id="23" name="TextBox 6"/>
          <p:cNvSpPr>
            <a:spLocks noChangeArrowheads="1"/>
          </p:cNvSpPr>
          <p:nvPr/>
        </p:nvSpPr>
        <p:spPr bwMode="auto">
          <a:xfrm>
            <a:off x="4496646" y="2849933"/>
            <a:ext cx="848820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zh-CN" altLang="en-US" sz="4400" b="1" spc="1900" dirty="0">
                <a:solidFill>
                  <a:srgbClr val="660874"/>
                </a:solidFill>
                <a:latin typeface="黑体" panose="02010609060101010101" charset="-122"/>
                <a:ea typeface="黑体" panose="02010609060101010101" charset="-122"/>
                <a:sym typeface="微软雅黑" panose="020B0503020204020204" pitchFamily="34" charset="-122"/>
              </a:rPr>
              <a:t>谢谢观看！</a:t>
            </a:r>
            <a:endParaRPr lang="zh-CN" altLang="en-US" sz="4400" b="1" spc="1900" dirty="0">
              <a:solidFill>
                <a:srgbClr val="660874"/>
              </a:solidFill>
              <a:latin typeface="黑体" panose="02010609060101010101" charset="-122"/>
              <a:ea typeface="黑体" panose="02010609060101010101" charset="-122"/>
              <a:sym typeface="微软雅黑" panose="020B0503020204020204" pitchFamily="34" charset="-122"/>
            </a:endParaRPr>
          </a:p>
        </p:txBody>
      </p:sp>
      <p:sp>
        <p:nvSpPr>
          <p:cNvPr id="24" name="Rectangle 20"/>
          <p:cNvSpPr>
            <a:spLocks noChangeArrowheads="1"/>
          </p:cNvSpPr>
          <p:nvPr/>
        </p:nvSpPr>
        <p:spPr bwMode="auto">
          <a:xfrm>
            <a:off x="3206713" y="3841483"/>
            <a:ext cx="60417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pc="500"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rPr>
              <a:t>Thank you for watching</a:t>
            </a:r>
            <a:endParaRPr lang="zh-CN" altLang="en-US" spc="500"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25" name="直接连接符 24"/>
          <p:cNvCxnSpPr/>
          <p:nvPr/>
        </p:nvCxnSpPr>
        <p:spPr>
          <a:xfrm>
            <a:off x="3205655" y="3684215"/>
            <a:ext cx="6022427" cy="0"/>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建筑的设计&#10;&#10;描述已自动生成"/>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978048" y="3076575"/>
            <a:ext cx="5635327" cy="3781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CLIP-Mamba: CLIP Pretrained Mamba Models with</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OOD and Hessian Evaluation</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1"/>
          <p:cNvPicPr>
            <a:picLocks noChangeAspect="1"/>
          </p:cNvPicPr>
          <p:nvPr/>
        </p:nvPicPr>
        <p:blipFill>
          <a:blip r:embed="rId6"/>
          <a:srcRect t="43300"/>
          <a:stretch>
            <a:fillRect/>
          </a:stretch>
        </p:blipFill>
        <p:spPr>
          <a:xfrm>
            <a:off x="210185" y="919480"/>
            <a:ext cx="7349490" cy="1818005"/>
          </a:xfrm>
          <a:prstGeom prst="rect">
            <a:avLst/>
          </a:prstGeom>
        </p:spPr>
      </p:pic>
      <p:pic>
        <p:nvPicPr>
          <p:cNvPr id="3" name="图片 2"/>
          <p:cNvPicPr>
            <a:picLocks noChangeAspect="1"/>
          </p:cNvPicPr>
          <p:nvPr/>
        </p:nvPicPr>
        <p:blipFill>
          <a:blip r:embed="rId7"/>
          <a:srcRect t="1708"/>
          <a:stretch>
            <a:fillRect/>
          </a:stretch>
        </p:blipFill>
        <p:spPr>
          <a:xfrm>
            <a:off x="210185" y="2737485"/>
            <a:ext cx="7350125" cy="3561715"/>
          </a:xfrm>
          <a:prstGeom prst="rect">
            <a:avLst/>
          </a:prstGeom>
        </p:spPr>
      </p:pic>
      <p:sp>
        <p:nvSpPr>
          <p:cNvPr id="4" name="文本框 3"/>
          <p:cNvSpPr txBox="1"/>
          <p:nvPr/>
        </p:nvSpPr>
        <p:spPr>
          <a:xfrm>
            <a:off x="7660640" y="1156335"/>
            <a:ext cx="4064000" cy="368300"/>
          </a:xfrm>
          <a:prstGeom prst="rect">
            <a:avLst/>
          </a:prstGeom>
          <a:noFill/>
        </p:spPr>
        <p:txBody>
          <a:bodyPr wrap="square" rtlCol="0">
            <a:spAutoFit/>
          </a:bodyPr>
          <a:p>
            <a:endParaRPr lang="zh-CN" altLang="en-US"/>
          </a:p>
        </p:txBody>
      </p:sp>
    </p:spTree>
  </p:cSld>
  <p:clrMapOvr>
    <a:masterClrMapping/>
  </p:clrMapOvr>
  <p:transition spd="slow" advTm="122756">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Florence-2: Advancing a Unified Representation for a Variety of Vision Tasks</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4" name="图片 3"/>
          <p:cNvPicPr>
            <a:picLocks noChangeAspect="1"/>
          </p:cNvPicPr>
          <p:nvPr/>
        </p:nvPicPr>
        <p:blipFill>
          <a:blip r:embed="rId6"/>
          <a:stretch>
            <a:fillRect/>
          </a:stretch>
        </p:blipFill>
        <p:spPr>
          <a:xfrm>
            <a:off x="1489710" y="919480"/>
            <a:ext cx="9345930" cy="2619375"/>
          </a:xfrm>
          <a:prstGeom prst="rect">
            <a:avLst/>
          </a:prstGeom>
        </p:spPr>
      </p:pic>
      <p:sp>
        <p:nvSpPr>
          <p:cNvPr id="3" name="文本框 2"/>
          <p:cNvSpPr txBox="1"/>
          <p:nvPr/>
        </p:nvSpPr>
        <p:spPr>
          <a:xfrm>
            <a:off x="1488440" y="3540760"/>
            <a:ext cx="9347200" cy="337185"/>
          </a:xfrm>
          <a:prstGeom prst="rect">
            <a:avLst/>
          </a:prstGeom>
          <a:noFill/>
        </p:spPr>
        <p:txBody>
          <a:bodyPr wrap="square" rtlCol="0">
            <a:spAutoFit/>
          </a:bodyPr>
          <a:p>
            <a:pPr algn="ctr"/>
            <a:r>
              <a:rPr lang="zh-CN" altLang="en-US" sz="1600"/>
              <a:t>通用视觉基础模型的</a:t>
            </a:r>
            <a:r>
              <a:rPr lang="en-US" altLang="zh-CN" sz="1600"/>
              <a:t>zero-shot</a:t>
            </a:r>
            <a:r>
              <a:rPr lang="zh-CN" altLang="en-US" sz="1600"/>
              <a:t>性能</a:t>
            </a:r>
            <a:endParaRPr lang="zh-CN" altLang="en-US" sz="1600"/>
          </a:p>
        </p:txBody>
      </p:sp>
    </p:spTree>
  </p:cSld>
  <p:clrMapOvr>
    <a:masterClrMapping/>
  </p:clrMapOvr>
  <p:transition spd="slow" advTm="122756">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Mamba or RWKV: Exploring High-Quality and</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High-Efficiency Segment Anything Model</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6" name="图片 5"/>
          <p:cNvPicPr>
            <a:picLocks noChangeAspect="1"/>
          </p:cNvPicPr>
          <p:nvPr/>
        </p:nvPicPr>
        <p:blipFill>
          <a:blip r:embed="rId6"/>
          <a:stretch>
            <a:fillRect/>
          </a:stretch>
        </p:blipFill>
        <p:spPr>
          <a:xfrm>
            <a:off x="1228725" y="991235"/>
            <a:ext cx="9734550" cy="2305050"/>
          </a:xfrm>
          <a:prstGeom prst="rect">
            <a:avLst/>
          </a:prstGeom>
        </p:spPr>
      </p:pic>
      <p:sp>
        <p:nvSpPr>
          <p:cNvPr id="2" name="文本框 1"/>
          <p:cNvSpPr txBox="1"/>
          <p:nvPr/>
        </p:nvSpPr>
        <p:spPr>
          <a:xfrm>
            <a:off x="570865" y="3900805"/>
            <a:ext cx="10828020" cy="2030095"/>
          </a:xfrm>
          <a:prstGeom prst="rect">
            <a:avLst/>
          </a:prstGeom>
          <a:noFill/>
        </p:spPr>
        <p:txBody>
          <a:bodyPr wrap="square" rtlCol="0">
            <a:spAutoFit/>
          </a:bodyPr>
          <a:p>
            <a:pPr indent="0">
              <a:buFont typeface="+mj-lt"/>
              <a:buNone/>
            </a:pPr>
            <a:r>
              <a:rPr lang="zh-CN" altLang="en-US" b="1"/>
              <a:t>主要贡献：</a:t>
            </a:r>
            <a:endParaRPr lang="zh-CN" altLang="en-US" b="1"/>
          </a:p>
          <a:p>
            <a:pPr marL="342900" indent="-342900">
              <a:buFont typeface="+mj-lt"/>
              <a:buAutoNum type="arabicPeriod"/>
            </a:pPr>
            <a:r>
              <a:rPr lang="zh-CN" altLang="en-US" b="1"/>
              <a:t>提出了 RWKV-SAM，它包含一个有效的分割主干，可以产生不同分辨率的特征图，并利用 RWKV </a:t>
            </a:r>
            <a:r>
              <a:rPr lang="zh-CN" altLang="en-US" b="1"/>
              <a:t>运算来降低时间复杂度。 </a:t>
            </a:r>
            <a:endParaRPr lang="zh-CN" altLang="en-US" b="1"/>
          </a:p>
          <a:p>
            <a:pPr marL="342900" indent="-342900">
              <a:buFont typeface="+mj-lt"/>
              <a:buAutoNum type="arabicPeriod"/>
            </a:pPr>
            <a:endParaRPr lang="zh-CN" altLang="en-US" b="1"/>
          </a:p>
          <a:p>
            <a:pPr marL="342900" indent="-342900">
              <a:buFont typeface="+mj-lt"/>
              <a:buAutoNum type="arabicPeriod"/>
            </a:pPr>
            <a:r>
              <a:rPr lang="zh-CN" altLang="en-US" b="1"/>
              <a:t>在多个基准上证明了 RWKV-SAM 的有效性，在保持效率的同时超越了以前的方法。 </a:t>
            </a:r>
            <a:endParaRPr lang="zh-CN" altLang="en-US" b="1"/>
          </a:p>
          <a:p>
            <a:pPr marL="342900" indent="-342900">
              <a:buFont typeface="+mj-lt"/>
              <a:buAutoNum type="arabicPeriod"/>
            </a:pPr>
            <a:endParaRPr lang="zh-CN" altLang="en-US" b="1"/>
          </a:p>
          <a:p>
            <a:pPr marL="342900" indent="-342900">
              <a:buFont typeface="+mj-lt"/>
              <a:buAutoNum type="arabicPeriod"/>
            </a:pPr>
            <a:r>
              <a:rPr lang="zh-CN" altLang="en-US" b="1"/>
              <a:t>对各种线性注意力模型进行了详细的比较研究，包括Vision Mamba和VRWKV。</a:t>
            </a:r>
            <a:endParaRPr lang="zh-CN" altLang="en-US" b="1"/>
          </a:p>
        </p:txBody>
      </p:sp>
      <p:sp>
        <p:nvSpPr>
          <p:cNvPr id="3" name="文本框 2"/>
          <p:cNvSpPr txBox="1"/>
          <p:nvPr/>
        </p:nvSpPr>
        <p:spPr>
          <a:xfrm>
            <a:off x="1172210" y="3296285"/>
            <a:ext cx="9663430" cy="337185"/>
          </a:xfrm>
          <a:prstGeom prst="rect">
            <a:avLst/>
          </a:prstGeom>
          <a:noFill/>
        </p:spPr>
        <p:txBody>
          <a:bodyPr wrap="square" rtlCol="0">
            <a:spAutoFit/>
          </a:bodyPr>
          <a:p>
            <a:pPr algn="ctr"/>
            <a:r>
              <a:rPr lang="en-US" altLang="zh-CN" sz="1600"/>
              <a:t>RWKV-SAM</a:t>
            </a:r>
            <a:r>
              <a:rPr lang="zh-CN" altLang="en-US" sz="1600"/>
              <a:t>的</a:t>
            </a:r>
            <a:r>
              <a:rPr lang="en-US" altLang="zh-CN" sz="1600"/>
              <a:t>Pipeline</a:t>
            </a:r>
            <a:r>
              <a:rPr lang="zh-CN" altLang="en-US" sz="1600"/>
              <a:t>图</a:t>
            </a:r>
            <a:endParaRPr lang="zh-CN" altLang="en-US" sz="1600"/>
          </a:p>
        </p:txBody>
      </p:sp>
    </p:spTree>
  </p:cSld>
  <p:clrMapOvr>
    <a:masterClrMapping/>
  </p:clrMapOvr>
  <p:transition spd="slow" advTm="122756">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Mamba or RWKV: Exploring High-Quality and</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High-Efficiency Segment Anything Model</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1"/>
          <p:cNvPicPr>
            <a:picLocks noChangeAspect="1"/>
          </p:cNvPicPr>
          <p:nvPr/>
        </p:nvPicPr>
        <p:blipFill>
          <a:blip r:embed="rId6"/>
          <a:stretch>
            <a:fillRect/>
          </a:stretch>
        </p:blipFill>
        <p:spPr>
          <a:xfrm>
            <a:off x="1788160" y="1069975"/>
            <a:ext cx="9109710" cy="2948940"/>
          </a:xfrm>
          <a:prstGeom prst="rect">
            <a:avLst/>
          </a:prstGeom>
        </p:spPr>
      </p:pic>
      <p:sp>
        <p:nvSpPr>
          <p:cNvPr id="3" name="文本框 2"/>
          <p:cNvSpPr txBox="1"/>
          <p:nvPr/>
        </p:nvSpPr>
        <p:spPr>
          <a:xfrm>
            <a:off x="1869440" y="4018915"/>
            <a:ext cx="8966200" cy="337185"/>
          </a:xfrm>
          <a:prstGeom prst="rect">
            <a:avLst/>
          </a:prstGeom>
          <a:noFill/>
        </p:spPr>
        <p:txBody>
          <a:bodyPr wrap="square" rtlCol="0">
            <a:spAutoFit/>
          </a:bodyPr>
          <a:p>
            <a:pPr algn="ctr"/>
            <a:r>
              <a:rPr lang="zh-CN" altLang="en-US" sz="1600"/>
              <a:t>各种</a:t>
            </a:r>
            <a:r>
              <a:rPr lang="en-US" altLang="zh-CN" sz="1600"/>
              <a:t>SAM</a:t>
            </a:r>
            <a:r>
              <a:rPr lang="zh-CN" altLang="en-US" sz="1600"/>
              <a:t>变体的分割性能</a:t>
            </a:r>
            <a:endParaRPr lang="zh-CN" altLang="en-US" sz="1600"/>
          </a:p>
        </p:txBody>
      </p:sp>
      <p:sp>
        <p:nvSpPr>
          <p:cNvPr id="4" name="文本框 3"/>
          <p:cNvSpPr txBox="1"/>
          <p:nvPr/>
        </p:nvSpPr>
        <p:spPr>
          <a:xfrm>
            <a:off x="483870" y="4487545"/>
            <a:ext cx="11332845" cy="645160"/>
          </a:xfrm>
          <a:prstGeom prst="rect">
            <a:avLst/>
          </a:prstGeom>
          <a:noFill/>
        </p:spPr>
        <p:txBody>
          <a:bodyPr wrap="square" rtlCol="0">
            <a:spAutoFit/>
          </a:bodyPr>
          <a:p>
            <a:pPr marL="342900" indent="-342900">
              <a:buFont typeface="Arial" panose="020B0604020202020204" pitchFamily="34" charset="0"/>
              <a:buAutoNum type="arabicPeriod"/>
            </a:pPr>
            <a:r>
              <a:rPr lang="en-US" altLang="zh-CN" b="1"/>
              <a:t>RWKV-SAM</a:t>
            </a:r>
            <a:r>
              <a:rPr lang="zh-CN" altLang="en-US" b="1"/>
              <a:t>大幅降低了计算资源开销，参数量为原始</a:t>
            </a:r>
            <a:r>
              <a:rPr lang="en-US" altLang="zh-CN" b="1"/>
              <a:t>SAM</a:t>
            </a:r>
            <a:r>
              <a:rPr lang="zh-CN" altLang="en-US" b="1"/>
              <a:t>的</a:t>
            </a:r>
            <a:r>
              <a:rPr lang="en-US" altLang="zh-CN" b="1"/>
              <a:t>3.2%</a:t>
            </a:r>
            <a:r>
              <a:rPr lang="zh-CN" altLang="en-US" b="1"/>
              <a:t>，</a:t>
            </a:r>
            <a:r>
              <a:rPr lang="en-US" altLang="zh-CN" b="1"/>
              <a:t>FPS</a:t>
            </a:r>
            <a:r>
              <a:rPr lang="zh-CN" altLang="en-US" b="1"/>
              <a:t>是原始</a:t>
            </a:r>
            <a:r>
              <a:rPr lang="en-US" altLang="zh-CN" b="1"/>
              <a:t>SAM</a:t>
            </a:r>
            <a:r>
              <a:rPr lang="zh-CN" altLang="en-US" b="1"/>
              <a:t>的</a:t>
            </a:r>
            <a:r>
              <a:rPr lang="en-US" altLang="zh-CN" b="1"/>
              <a:t>16</a:t>
            </a:r>
            <a:r>
              <a:rPr lang="zh-CN" altLang="en-US" b="1"/>
              <a:t>倍多。</a:t>
            </a:r>
            <a:endParaRPr lang="zh-CN" altLang="en-US" b="1"/>
          </a:p>
          <a:p>
            <a:pPr marL="342900" indent="-342900">
              <a:buFont typeface="Arial" panose="020B0604020202020204" pitchFamily="34" charset="0"/>
              <a:buAutoNum type="arabicPeriod"/>
            </a:pPr>
            <a:r>
              <a:rPr lang="zh-CN" altLang="en-US" b="1"/>
              <a:t>在降低计算资源开销的同时，分割性能有显著提升。</a:t>
            </a:r>
            <a:endParaRPr lang="zh-CN" altLang="en-US" b="1"/>
          </a:p>
        </p:txBody>
      </p:sp>
    </p:spTree>
  </p:cSld>
  <p:clrMapOvr>
    <a:masterClrMapping/>
  </p:clrMapOvr>
  <p:transition spd="slow" advTm="122756">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Mamba or RWKV: Exploring High-Quality and</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High-Efficiency Segment Anything Model</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1"/>
          <p:cNvPicPr>
            <a:picLocks noChangeAspect="1"/>
          </p:cNvPicPr>
          <p:nvPr/>
        </p:nvPicPr>
        <p:blipFill>
          <a:blip r:embed="rId6"/>
          <a:stretch>
            <a:fillRect/>
          </a:stretch>
        </p:blipFill>
        <p:spPr>
          <a:xfrm>
            <a:off x="85090" y="895985"/>
            <a:ext cx="6943725" cy="2933700"/>
          </a:xfrm>
          <a:prstGeom prst="rect">
            <a:avLst/>
          </a:prstGeom>
        </p:spPr>
      </p:pic>
      <p:pic>
        <p:nvPicPr>
          <p:cNvPr id="3" name="图片 2"/>
          <p:cNvPicPr>
            <a:picLocks noChangeAspect="1"/>
          </p:cNvPicPr>
          <p:nvPr/>
        </p:nvPicPr>
        <p:blipFill>
          <a:blip r:embed="rId7"/>
          <a:stretch>
            <a:fillRect/>
          </a:stretch>
        </p:blipFill>
        <p:spPr>
          <a:xfrm>
            <a:off x="7155815" y="1524635"/>
            <a:ext cx="4924425" cy="2305050"/>
          </a:xfrm>
          <a:prstGeom prst="rect">
            <a:avLst/>
          </a:prstGeom>
        </p:spPr>
      </p:pic>
      <p:sp>
        <p:nvSpPr>
          <p:cNvPr id="4" name="文本框 3"/>
          <p:cNvSpPr txBox="1"/>
          <p:nvPr/>
        </p:nvSpPr>
        <p:spPr>
          <a:xfrm>
            <a:off x="241300" y="3867150"/>
            <a:ext cx="6787515" cy="337185"/>
          </a:xfrm>
          <a:prstGeom prst="rect">
            <a:avLst/>
          </a:prstGeom>
          <a:noFill/>
        </p:spPr>
        <p:txBody>
          <a:bodyPr wrap="square" rtlCol="0">
            <a:spAutoFit/>
          </a:bodyPr>
          <a:p>
            <a:pPr algn="ctr"/>
            <a:r>
              <a:rPr lang="zh-CN" altLang="en-US" sz="1600"/>
              <a:t>ImageNet 上的 Top-1 准确率</a:t>
            </a:r>
            <a:endParaRPr lang="zh-CN" altLang="en-US" sz="1600"/>
          </a:p>
        </p:txBody>
      </p:sp>
      <p:sp>
        <p:nvSpPr>
          <p:cNvPr id="5" name="文本框 4"/>
          <p:cNvSpPr txBox="1"/>
          <p:nvPr/>
        </p:nvSpPr>
        <p:spPr>
          <a:xfrm>
            <a:off x="7190105" y="3905885"/>
            <a:ext cx="4890135" cy="337185"/>
          </a:xfrm>
          <a:prstGeom prst="rect">
            <a:avLst/>
          </a:prstGeom>
          <a:noFill/>
        </p:spPr>
        <p:txBody>
          <a:bodyPr wrap="square" rtlCol="0">
            <a:spAutoFit/>
          </a:bodyPr>
          <a:p>
            <a:pPr algn="ctr"/>
            <a:r>
              <a:rPr lang="zh-CN" altLang="en-US" sz="1600"/>
              <a:t>ADE20K 上的语义分割结果</a:t>
            </a:r>
            <a:endParaRPr lang="zh-CN" altLang="en-US" sz="1600"/>
          </a:p>
        </p:txBody>
      </p:sp>
      <p:sp>
        <p:nvSpPr>
          <p:cNvPr id="7" name="文本框 6"/>
          <p:cNvSpPr txBox="1"/>
          <p:nvPr/>
        </p:nvSpPr>
        <p:spPr>
          <a:xfrm>
            <a:off x="260985" y="4410075"/>
            <a:ext cx="11313160" cy="368300"/>
          </a:xfrm>
          <a:prstGeom prst="rect">
            <a:avLst/>
          </a:prstGeom>
          <a:noFill/>
        </p:spPr>
        <p:txBody>
          <a:bodyPr wrap="square" rtlCol="0">
            <a:spAutoFit/>
          </a:bodyPr>
          <a:p>
            <a:pPr marL="285750" indent="-285750">
              <a:buFont typeface="Arial" panose="020B0604020202020204" pitchFamily="34" charset="0"/>
              <a:buChar char="•"/>
            </a:pPr>
            <a:r>
              <a:rPr lang="zh-CN" altLang="en-US" b="1"/>
              <a:t>高效分割主干在图像分类和语义分割任务中也取得了可观的性能。</a:t>
            </a:r>
            <a:endParaRPr lang="zh-CN" altLang="en-US" b="1"/>
          </a:p>
        </p:txBody>
      </p:sp>
    </p:spTree>
  </p:cSld>
  <p:clrMapOvr>
    <a:masterClrMapping/>
  </p:clrMapOvr>
  <p:transition spd="slow" advTm="122756">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Mamba or RWKV: Exploring High-Quality and</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High-Efficiency Segment Anything Model</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sp>
        <p:nvSpPr>
          <p:cNvPr id="3" name="文本框 2"/>
          <p:cNvSpPr txBox="1"/>
          <p:nvPr/>
        </p:nvSpPr>
        <p:spPr>
          <a:xfrm>
            <a:off x="2399030" y="5523865"/>
            <a:ext cx="7381875" cy="337185"/>
          </a:xfrm>
          <a:prstGeom prst="rect">
            <a:avLst/>
          </a:prstGeom>
          <a:noFill/>
        </p:spPr>
        <p:txBody>
          <a:bodyPr wrap="square" rtlCol="0">
            <a:spAutoFit/>
          </a:bodyPr>
          <a:p>
            <a:pPr algn="ctr"/>
            <a:r>
              <a:rPr lang="en-US" altLang="zh-CN" sz="1600"/>
              <a:t>RWKV-SAM</a:t>
            </a:r>
            <a:r>
              <a:rPr lang="zh-CN" altLang="en-US" sz="1600"/>
              <a:t>分割效果可视化</a:t>
            </a:r>
            <a:endParaRPr lang="zh-CN" altLang="en-US" sz="1600"/>
          </a:p>
        </p:txBody>
      </p:sp>
      <p:grpSp>
        <p:nvGrpSpPr>
          <p:cNvPr id="6" name="组合 5"/>
          <p:cNvGrpSpPr/>
          <p:nvPr/>
        </p:nvGrpSpPr>
        <p:grpSpPr>
          <a:xfrm>
            <a:off x="1781810" y="991235"/>
            <a:ext cx="8952865" cy="4531995"/>
            <a:chOff x="4044" y="1531"/>
            <a:chExt cx="11684" cy="5525"/>
          </a:xfrm>
        </p:grpSpPr>
        <p:pic>
          <p:nvPicPr>
            <p:cNvPr id="2" name="图片 1"/>
            <p:cNvPicPr>
              <a:picLocks noChangeAspect="1"/>
            </p:cNvPicPr>
            <p:nvPr/>
          </p:nvPicPr>
          <p:blipFill>
            <a:blip r:embed="rId6"/>
            <a:srcRect b="48989"/>
            <a:stretch>
              <a:fillRect/>
            </a:stretch>
          </p:blipFill>
          <p:spPr>
            <a:xfrm>
              <a:off x="4044" y="1531"/>
              <a:ext cx="11685" cy="2877"/>
            </a:xfrm>
            <a:prstGeom prst="rect">
              <a:avLst/>
            </a:prstGeom>
          </p:spPr>
        </p:pic>
        <p:pic>
          <p:nvPicPr>
            <p:cNvPr id="5" name="图片 4"/>
            <p:cNvPicPr>
              <a:picLocks noChangeAspect="1"/>
            </p:cNvPicPr>
            <p:nvPr/>
          </p:nvPicPr>
          <p:blipFill>
            <a:blip r:embed="rId7"/>
            <a:stretch>
              <a:fillRect/>
            </a:stretch>
          </p:blipFill>
          <p:spPr>
            <a:xfrm>
              <a:off x="4044" y="4408"/>
              <a:ext cx="11487" cy="2649"/>
            </a:xfrm>
            <a:prstGeom prst="rect">
              <a:avLst/>
            </a:prstGeom>
          </p:spPr>
        </p:pic>
      </p:grpSp>
    </p:spTree>
  </p:cSld>
  <p:clrMapOvr>
    <a:masterClrMapping/>
  </p:clrMapOvr>
  <p:transition spd="slow" advTm="122756">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CLIP-Mamba: CLIP Pretrained Mamba Models with</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OOD and Hessian Evaluation</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3" name="图片 2"/>
          <p:cNvPicPr>
            <a:picLocks noChangeAspect="1"/>
          </p:cNvPicPr>
          <p:nvPr/>
        </p:nvPicPr>
        <p:blipFill>
          <a:blip r:embed="rId6"/>
          <a:stretch>
            <a:fillRect/>
          </a:stretch>
        </p:blipFill>
        <p:spPr>
          <a:xfrm>
            <a:off x="268605" y="919480"/>
            <a:ext cx="11763375" cy="2383155"/>
          </a:xfrm>
          <a:prstGeom prst="rect">
            <a:avLst/>
          </a:prstGeom>
        </p:spPr>
      </p:pic>
      <p:sp>
        <p:nvSpPr>
          <p:cNvPr id="2" name="文本框 1"/>
          <p:cNvSpPr txBox="1"/>
          <p:nvPr/>
        </p:nvSpPr>
        <p:spPr>
          <a:xfrm>
            <a:off x="4442460" y="3707765"/>
            <a:ext cx="7505065" cy="2030095"/>
          </a:xfrm>
          <a:prstGeom prst="rect">
            <a:avLst/>
          </a:prstGeom>
          <a:noFill/>
        </p:spPr>
        <p:txBody>
          <a:bodyPr wrap="square" rtlCol="0">
            <a:spAutoFit/>
          </a:bodyPr>
          <a:p>
            <a:pPr marL="342900" indent="-342900">
              <a:buFont typeface="+mj-lt"/>
              <a:buAutoNum type="arabicPeriod"/>
            </a:pPr>
            <a:r>
              <a:rPr lang="en-US" altLang="zh-CN" b="1"/>
              <a:t>VMamba-S</a:t>
            </a:r>
            <a:r>
              <a:rPr lang="zh-CN" altLang="en-US" b="1"/>
              <a:t>与</a:t>
            </a:r>
            <a:r>
              <a:rPr lang="en-US" altLang="zh-CN" b="1"/>
              <a:t>VIT-B</a:t>
            </a:r>
            <a:r>
              <a:rPr lang="zh-CN" altLang="en-US" b="1"/>
              <a:t>对比：</a:t>
            </a:r>
            <a:r>
              <a:rPr lang="en-US" altLang="zh-CN" b="1"/>
              <a:t>VMamba-S</a:t>
            </a:r>
            <a:r>
              <a:rPr lang="zh-CN" altLang="en-US" b="1"/>
              <a:t>参数量小于</a:t>
            </a:r>
            <a:r>
              <a:rPr lang="en-US" altLang="zh-CN" b="1"/>
              <a:t>VIT-B</a:t>
            </a:r>
            <a:r>
              <a:rPr lang="zh-CN" altLang="en-US" b="1"/>
              <a:t>，且</a:t>
            </a:r>
            <a:r>
              <a:rPr lang="en-US" altLang="zh-CN" b="1"/>
              <a:t>VMamba-S</a:t>
            </a:r>
            <a:r>
              <a:rPr lang="zh-CN" altLang="en-US" b="1"/>
              <a:t>在</a:t>
            </a:r>
            <a:r>
              <a:rPr lang="en-US" altLang="zh-CN" b="1"/>
              <a:t>19</a:t>
            </a:r>
            <a:r>
              <a:rPr lang="zh-CN" altLang="en-US" b="1"/>
              <a:t>个数据集上性能超过</a:t>
            </a:r>
            <a:r>
              <a:rPr lang="en-US" altLang="zh-CN" b="1"/>
              <a:t>VIT-B</a:t>
            </a:r>
            <a:r>
              <a:rPr lang="zh-CN" altLang="en-US" b="1"/>
              <a:t>。</a:t>
            </a:r>
            <a:endParaRPr lang="zh-CN" altLang="en-US" b="1"/>
          </a:p>
          <a:p>
            <a:pPr marL="342900" indent="-342900">
              <a:buFont typeface="+mj-lt"/>
              <a:buAutoNum type="arabicPeriod"/>
            </a:pPr>
            <a:endParaRPr lang="zh-CN" altLang="en-US" b="1"/>
          </a:p>
          <a:p>
            <a:pPr marL="342900" indent="-342900">
              <a:buFont typeface="+mj-lt"/>
              <a:buAutoNum type="arabicPeriod"/>
            </a:pPr>
            <a:r>
              <a:rPr lang="en-US" altLang="zh-CN" b="1"/>
              <a:t>Simba-L</a:t>
            </a:r>
            <a:r>
              <a:rPr lang="zh-CN" altLang="en-US" b="1"/>
              <a:t>与</a:t>
            </a:r>
            <a:r>
              <a:rPr lang="en-US" altLang="zh-CN" b="1"/>
              <a:t>VIT-L</a:t>
            </a:r>
            <a:r>
              <a:rPr lang="zh-CN" altLang="en-US" b="1"/>
              <a:t>对比：</a:t>
            </a:r>
            <a:r>
              <a:rPr lang="en-US" altLang="zh-CN" b="1"/>
              <a:t>Simba-L</a:t>
            </a:r>
            <a:r>
              <a:rPr lang="zh-CN" altLang="en-US" b="1"/>
              <a:t>参数量远小于</a:t>
            </a:r>
            <a:r>
              <a:rPr lang="en-US" altLang="zh-CN" b="1"/>
              <a:t>VIT-L</a:t>
            </a:r>
            <a:r>
              <a:rPr lang="zh-CN" altLang="en-US" b="1"/>
              <a:t>，</a:t>
            </a:r>
            <a:r>
              <a:rPr lang="en-US" altLang="zh-CN" b="1"/>
              <a:t>Simba-L</a:t>
            </a:r>
            <a:r>
              <a:rPr lang="zh-CN" altLang="en-US" b="1"/>
              <a:t>在</a:t>
            </a:r>
            <a:r>
              <a:rPr lang="en-US" altLang="zh-CN" b="1"/>
              <a:t>13</a:t>
            </a:r>
            <a:r>
              <a:rPr lang="zh-CN" altLang="en-US" b="1"/>
              <a:t>个数据集上性能超过</a:t>
            </a:r>
            <a:r>
              <a:rPr lang="en-US" altLang="zh-CN" b="1"/>
              <a:t>VIT-L</a:t>
            </a:r>
            <a:endParaRPr lang="zh-CN" altLang="en-US" b="1"/>
          </a:p>
          <a:p>
            <a:pPr indent="0">
              <a:buFont typeface="Arial" panose="020B0604020202020204" pitchFamily="34" charset="0"/>
              <a:buNone/>
            </a:pPr>
            <a:endParaRPr lang="zh-CN" altLang="en-US" b="1"/>
          </a:p>
          <a:p>
            <a:pPr indent="0">
              <a:buFont typeface="Arial" panose="020B0604020202020204" pitchFamily="34" charset="0"/>
              <a:buNone/>
            </a:pPr>
            <a:r>
              <a:rPr lang="en-US" altLang="zh-CN" b="1"/>
              <a:t>3. </a:t>
            </a:r>
            <a:r>
              <a:rPr lang="zh-CN" altLang="en-US" b="1"/>
              <a:t>基于</a:t>
            </a:r>
            <a:r>
              <a:rPr lang="en-US" altLang="zh-CN" b="1"/>
              <a:t>Mamba</a:t>
            </a:r>
            <a:r>
              <a:rPr lang="zh-CN" altLang="en-US" b="1"/>
              <a:t>的方法在</a:t>
            </a:r>
            <a:r>
              <a:rPr lang="en-US" altLang="zh-CN" b="1"/>
              <a:t>OOD</a:t>
            </a:r>
            <a:r>
              <a:rPr lang="zh-CN" altLang="en-US" b="1"/>
              <a:t>任务中全面超越</a:t>
            </a:r>
            <a:r>
              <a:rPr lang="en-US" altLang="zh-CN" b="1"/>
              <a:t>VIT</a:t>
            </a:r>
            <a:endParaRPr lang="en-US" altLang="zh-CN" b="1"/>
          </a:p>
        </p:txBody>
      </p:sp>
      <p:pic>
        <p:nvPicPr>
          <p:cNvPr id="4" name="图片 3"/>
          <p:cNvPicPr>
            <a:picLocks noChangeAspect="1"/>
          </p:cNvPicPr>
          <p:nvPr/>
        </p:nvPicPr>
        <p:blipFill>
          <a:blip r:embed="rId7"/>
          <a:stretch>
            <a:fillRect/>
          </a:stretch>
        </p:blipFill>
        <p:spPr>
          <a:xfrm>
            <a:off x="346710" y="3615690"/>
            <a:ext cx="3964940" cy="2353945"/>
          </a:xfrm>
          <a:prstGeom prst="rect">
            <a:avLst/>
          </a:prstGeom>
        </p:spPr>
      </p:pic>
      <p:sp>
        <p:nvSpPr>
          <p:cNvPr id="6" name="文本框 5"/>
          <p:cNvSpPr txBox="1"/>
          <p:nvPr/>
        </p:nvSpPr>
        <p:spPr>
          <a:xfrm>
            <a:off x="268605" y="3299460"/>
            <a:ext cx="11762740" cy="306705"/>
          </a:xfrm>
          <a:prstGeom prst="rect">
            <a:avLst/>
          </a:prstGeom>
          <a:noFill/>
        </p:spPr>
        <p:txBody>
          <a:bodyPr wrap="square" rtlCol="0">
            <a:spAutoFit/>
          </a:bodyPr>
          <a:p>
            <a:pPr algn="ctr"/>
            <a:r>
              <a:rPr lang="zh-CN" altLang="en-US" sz="1400"/>
              <a:t>多种</a:t>
            </a:r>
            <a:r>
              <a:rPr lang="en-US" altLang="zh-CN" sz="1400"/>
              <a:t>CLIP</a:t>
            </a:r>
            <a:r>
              <a:rPr lang="zh-CN" altLang="en-US" sz="1400"/>
              <a:t>变体在</a:t>
            </a:r>
            <a:r>
              <a:rPr lang="en-US" altLang="zh-CN" sz="1400"/>
              <a:t>23</a:t>
            </a:r>
            <a:r>
              <a:rPr lang="zh-CN" altLang="en-US" sz="1400"/>
              <a:t>个数据集的</a:t>
            </a:r>
            <a:r>
              <a:rPr lang="en-US" altLang="zh-CN" sz="1400"/>
              <a:t>zero-shot</a:t>
            </a:r>
            <a:r>
              <a:rPr lang="zh-CN" altLang="en-US" sz="1400"/>
              <a:t>分类性能</a:t>
            </a:r>
            <a:endParaRPr lang="zh-CN" altLang="en-US" sz="1400"/>
          </a:p>
        </p:txBody>
      </p:sp>
      <p:sp>
        <p:nvSpPr>
          <p:cNvPr id="7" name="文本框 6"/>
          <p:cNvSpPr txBox="1"/>
          <p:nvPr/>
        </p:nvSpPr>
        <p:spPr>
          <a:xfrm>
            <a:off x="487680" y="5956935"/>
            <a:ext cx="4064000" cy="306705"/>
          </a:xfrm>
          <a:prstGeom prst="rect">
            <a:avLst/>
          </a:prstGeom>
          <a:noFill/>
        </p:spPr>
        <p:txBody>
          <a:bodyPr wrap="square" rtlCol="0">
            <a:spAutoFit/>
          </a:bodyPr>
          <a:p>
            <a:pPr algn="ctr"/>
            <a:r>
              <a:rPr lang="en-US" altLang="zh-CN" sz="1400"/>
              <a:t>OOD</a:t>
            </a:r>
            <a:r>
              <a:rPr lang="zh-CN" altLang="en-US" sz="1400"/>
              <a:t>场景性能</a:t>
            </a:r>
            <a:endParaRPr lang="zh-CN" altLang="en-US" sz="1400"/>
          </a:p>
        </p:txBody>
      </p:sp>
    </p:spTree>
  </p:cSld>
  <p:clrMapOvr>
    <a:masterClrMapping/>
  </p:clrMapOvr>
  <p:transition spd="slow" advTm="122756">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Cobra: Extending Mamba to Multi-Modal Large</a:t>
            </a:r>
            <a:r>
              <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 </a:t>
            </a: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Language Model for Efficient Inference</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5" name="图片 4"/>
          <p:cNvPicPr>
            <a:picLocks noChangeAspect="1"/>
          </p:cNvPicPr>
          <p:nvPr/>
        </p:nvPicPr>
        <p:blipFill>
          <a:blip r:embed="rId6"/>
          <a:srcRect t="5833" b="6360"/>
          <a:stretch>
            <a:fillRect/>
          </a:stretch>
        </p:blipFill>
        <p:spPr>
          <a:xfrm>
            <a:off x="123825" y="919480"/>
            <a:ext cx="5730240" cy="2542540"/>
          </a:xfrm>
          <a:prstGeom prst="rect">
            <a:avLst/>
          </a:prstGeom>
        </p:spPr>
      </p:pic>
      <p:pic>
        <p:nvPicPr>
          <p:cNvPr id="8" name="图片 7"/>
          <p:cNvPicPr>
            <a:picLocks noChangeAspect="1"/>
          </p:cNvPicPr>
          <p:nvPr/>
        </p:nvPicPr>
        <p:blipFill>
          <a:blip r:embed="rId7"/>
          <a:stretch>
            <a:fillRect/>
          </a:stretch>
        </p:blipFill>
        <p:spPr>
          <a:xfrm>
            <a:off x="6275705" y="862330"/>
            <a:ext cx="5402580" cy="3764280"/>
          </a:xfrm>
          <a:prstGeom prst="rect">
            <a:avLst/>
          </a:prstGeom>
        </p:spPr>
      </p:pic>
      <p:pic>
        <p:nvPicPr>
          <p:cNvPr id="9" name="图片 8"/>
          <p:cNvPicPr>
            <a:picLocks noChangeAspect="1"/>
          </p:cNvPicPr>
          <p:nvPr/>
        </p:nvPicPr>
        <p:blipFill>
          <a:blip r:embed="rId8"/>
          <a:stretch>
            <a:fillRect/>
          </a:stretch>
        </p:blipFill>
        <p:spPr>
          <a:xfrm>
            <a:off x="556260" y="3815715"/>
            <a:ext cx="4411980" cy="1333500"/>
          </a:xfrm>
          <a:prstGeom prst="rect">
            <a:avLst/>
          </a:prstGeom>
        </p:spPr>
      </p:pic>
      <p:sp>
        <p:nvSpPr>
          <p:cNvPr id="10" name="文本框 9"/>
          <p:cNvSpPr txBox="1"/>
          <p:nvPr/>
        </p:nvSpPr>
        <p:spPr>
          <a:xfrm>
            <a:off x="288290" y="5335270"/>
            <a:ext cx="11389995" cy="1476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b="1"/>
              <a:t>主要贡献：</a:t>
            </a:r>
            <a:endParaRPr lang="zh-CN" altLang="en-US" sz="1800" b="1"/>
          </a:p>
          <a:p>
            <a:pPr marL="342900" indent="-342900" algn="l">
              <a:buClrTx/>
              <a:buSzTx/>
              <a:buFont typeface="+mj-lt"/>
              <a:buAutoNum type="arabicPeriod"/>
            </a:pPr>
            <a:r>
              <a:rPr lang="en-US" altLang="zh-CN" sz="1800" b="1"/>
              <a:t>引入了Cobra，一种具有线性计算复杂度的新型多模态大语言模型。 </a:t>
            </a:r>
            <a:endParaRPr lang="en-US" altLang="zh-CN" sz="1800" b="1"/>
          </a:p>
          <a:p>
            <a:pPr marL="342900" indent="-342900" algn="l">
              <a:buClrTx/>
              <a:buSzTx/>
              <a:buFont typeface="+mj-lt"/>
              <a:buAutoNum type="arabicPeriod"/>
            </a:pPr>
            <a:r>
              <a:rPr lang="en-US" altLang="zh-CN" sz="1800" b="1"/>
              <a:t>研究了各种模态融合方案，实现视觉和语言信息的整合。</a:t>
            </a:r>
            <a:endParaRPr lang="en-US" altLang="zh-CN" sz="1800" b="1"/>
          </a:p>
          <a:p>
            <a:pPr marL="342900" indent="-342900" algn="l">
              <a:buClrTx/>
              <a:buSzTx/>
              <a:buFont typeface="+mj-lt"/>
              <a:buAutoNum type="arabicPeriod"/>
            </a:pPr>
            <a:r>
              <a:rPr lang="en-US" altLang="zh-CN" sz="1800" b="1"/>
              <a:t>Cobra在更少的参数下达到了与LLaVA相当的检测精度。</a:t>
            </a:r>
            <a:endParaRPr lang="en-US" altLang="zh-CN" sz="1800" b="1"/>
          </a:p>
          <a:p>
            <a:pPr marL="342900" indent="-342900" algn="l">
              <a:buClrTx/>
              <a:buSzTx/>
              <a:buFont typeface="+mj-lt"/>
              <a:buAutoNum type="arabicPeriod"/>
            </a:pPr>
            <a:r>
              <a:rPr lang="en-US" altLang="zh-CN" sz="1800" b="1"/>
              <a:t>相对于MobileVLM v2和TinyLLaVA，推理延迟降低至29.6%。</a:t>
            </a:r>
            <a:endParaRPr lang="en-US" altLang="zh-CN" sz="1800" b="1"/>
          </a:p>
        </p:txBody>
      </p:sp>
      <p:sp>
        <p:nvSpPr>
          <p:cNvPr id="11" name="文本框 10"/>
          <p:cNvSpPr txBox="1"/>
          <p:nvPr/>
        </p:nvSpPr>
        <p:spPr>
          <a:xfrm>
            <a:off x="123825" y="3430905"/>
            <a:ext cx="5729605"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Cobra的pipeline图</a:t>
            </a:r>
            <a:endParaRPr lang="en-US" altLang="zh-CN" sz="1400"/>
          </a:p>
        </p:txBody>
      </p:sp>
      <p:sp>
        <p:nvSpPr>
          <p:cNvPr id="12" name="文本框 11"/>
          <p:cNvSpPr txBox="1"/>
          <p:nvPr/>
        </p:nvSpPr>
        <p:spPr>
          <a:xfrm>
            <a:off x="6275705" y="4562475"/>
            <a:ext cx="5403215"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与其他MLLM的性能对比</a:t>
            </a:r>
            <a:endParaRPr lang="en-US" altLang="zh-CN" sz="1400"/>
          </a:p>
        </p:txBody>
      </p:sp>
      <p:sp>
        <p:nvSpPr>
          <p:cNvPr id="13" name="文本框 12"/>
          <p:cNvSpPr txBox="1"/>
          <p:nvPr/>
        </p:nvSpPr>
        <p:spPr>
          <a:xfrm>
            <a:off x="556895" y="5063490"/>
            <a:ext cx="4410710" cy="306705"/>
          </a:xfrm>
          <a:prstGeom prst="rect">
            <a:avLst/>
          </a:prstGeom>
        </p:spPr>
        <p:txBody>
          <a:bodyPr wrap="square">
            <a:spAutoFit/>
            <a:extLst>
              <a:ext uri="{4A0BC546-FE56-4ADE-93B0-CB8AF2F6F144}">
                <wpsdc:textFrameExt xmlns:wpsdc="http://www.wps.cn/officeDocument/2022/drawingmlCustomData" type="text"/>
              </a:ext>
            </a:extLst>
          </a:bodyPr>
          <a:p>
            <a:pPr algn="ctr">
              <a:buClrTx/>
              <a:buSzTx/>
              <a:buFontTx/>
            </a:pPr>
            <a:r>
              <a:rPr lang="en-US" altLang="zh-CN" sz="1400"/>
              <a:t>推理延迟分析</a:t>
            </a:r>
            <a:endParaRPr lang="en-US" altLang="zh-CN" sz="1400"/>
          </a:p>
        </p:txBody>
      </p:sp>
    </p:spTree>
  </p:cSld>
  <p:clrMapOvr>
    <a:masterClrMapping/>
  </p:clrMapOvr>
  <p:transition spd="slow" advTm="122756">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Florence-2: Advancing a Unified Representation for a Variety of Vision Tasks</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2" name="图片 1"/>
          <p:cNvPicPr>
            <a:picLocks noChangeAspect="1"/>
          </p:cNvPicPr>
          <p:nvPr/>
        </p:nvPicPr>
        <p:blipFill>
          <a:blip r:embed="rId6"/>
          <a:stretch>
            <a:fillRect/>
          </a:stretch>
        </p:blipFill>
        <p:spPr>
          <a:xfrm>
            <a:off x="229870" y="1079500"/>
            <a:ext cx="7400290" cy="4243705"/>
          </a:xfrm>
          <a:prstGeom prst="rect">
            <a:avLst/>
          </a:prstGeom>
        </p:spPr>
      </p:pic>
      <p:sp>
        <p:nvSpPr>
          <p:cNvPr id="3" name="文本框 2"/>
          <p:cNvSpPr txBox="1"/>
          <p:nvPr/>
        </p:nvSpPr>
        <p:spPr>
          <a:xfrm>
            <a:off x="7773670" y="1032510"/>
            <a:ext cx="4330700" cy="3277870"/>
          </a:xfrm>
          <a:prstGeom prst="rect">
            <a:avLst/>
          </a:prstGeom>
          <a:noFill/>
        </p:spPr>
        <p:txBody>
          <a:bodyPr wrap="square" rtlCol="0">
            <a:noAutofit/>
          </a:bodyPr>
          <a:p>
            <a:pPr indent="0">
              <a:buFont typeface="+mj-lt"/>
              <a:buNone/>
            </a:pPr>
            <a:r>
              <a:rPr lang="zh-CN" altLang="en-US" sz="1600" b="1"/>
              <a:t>主要贡献：</a:t>
            </a:r>
            <a:endParaRPr lang="zh-CN" altLang="en-US" sz="1600" b="1"/>
          </a:p>
          <a:p>
            <a:pPr marL="342900" indent="-342900">
              <a:buFont typeface="+mj-lt"/>
              <a:buAutoNum type="arabicPeriod"/>
            </a:pPr>
            <a:r>
              <a:rPr lang="zh-CN" altLang="en-US" sz="1600" b="1"/>
              <a:t>Florence-2 在 COCO上的</a:t>
            </a:r>
            <a:r>
              <a:rPr lang="en-US" altLang="zh-CN" sz="1600" b="1"/>
              <a:t>Caption</a:t>
            </a:r>
            <a:r>
              <a:rPr lang="zh-CN" altLang="en-US" sz="1600" b="1"/>
              <a:t>、RefCOCO/+ 中实现了最先进的</a:t>
            </a:r>
            <a:r>
              <a:rPr lang="en-US" altLang="zh-CN" sz="1600" b="1"/>
              <a:t>Zero-shot</a:t>
            </a:r>
            <a:r>
              <a:rPr lang="zh-CN" altLang="en-US" sz="1600" b="1"/>
              <a:t>性能。</a:t>
            </a:r>
            <a:endParaRPr lang="zh-CN" altLang="en-US" sz="1600" b="1"/>
          </a:p>
          <a:p>
            <a:pPr marL="342900" indent="-342900">
              <a:buFont typeface="+mj-lt"/>
              <a:buAutoNum type="arabicPeriod"/>
            </a:pPr>
            <a:endParaRPr lang="zh-CN" altLang="en-US" sz="1600" b="1"/>
          </a:p>
          <a:p>
            <a:pPr marL="342900" indent="-342900">
              <a:buFont typeface="+mj-lt"/>
              <a:buAutoNum type="arabicPeriod"/>
            </a:pPr>
            <a:r>
              <a:rPr lang="zh-CN" altLang="en-US" sz="1600" b="1"/>
              <a:t>在利用公共人工注释数据进行微调后，Florence-2 尽管尺寸紧凑，但仍可与更大的专业模型竞争。</a:t>
            </a:r>
            <a:endParaRPr lang="zh-CN" altLang="en-US" sz="1600" b="1"/>
          </a:p>
          <a:p>
            <a:pPr marL="342900" indent="-342900">
              <a:buFont typeface="+mj-lt"/>
              <a:buAutoNum type="arabicPeriod"/>
            </a:pPr>
            <a:endParaRPr lang="zh-CN" altLang="en-US" sz="1600" b="1"/>
          </a:p>
          <a:p>
            <a:pPr marL="342900" indent="-342900">
              <a:buFont typeface="+mj-lt"/>
              <a:buAutoNum type="arabicPeriod"/>
            </a:pPr>
            <a:r>
              <a:rPr lang="zh-CN" altLang="en-US" sz="1600" b="1"/>
              <a:t>预训练的 Florence-2 主干增强了下游任务的性能，例如COCO </a:t>
            </a:r>
            <a:r>
              <a:rPr lang="zh-CN" altLang="en-US" sz="1600" b="1"/>
              <a:t>目标检测和实例分割，以及 ADE20K 语义分割，超越了监督和自监督模型。</a:t>
            </a:r>
            <a:endParaRPr lang="zh-CN" altLang="en-US" sz="1600" b="1"/>
          </a:p>
        </p:txBody>
      </p:sp>
      <p:sp>
        <p:nvSpPr>
          <p:cNvPr id="4" name="文本框 3"/>
          <p:cNvSpPr txBox="1"/>
          <p:nvPr/>
        </p:nvSpPr>
        <p:spPr>
          <a:xfrm>
            <a:off x="229870" y="5249545"/>
            <a:ext cx="7399655" cy="306705"/>
          </a:xfrm>
          <a:prstGeom prst="rect">
            <a:avLst/>
          </a:prstGeom>
          <a:noFill/>
        </p:spPr>
        <p:txBody>
          <a:bodyPr wrap="square" rtlCol="0">
            <a:spAutoFit/>
          </a:bodyPr>
          <a:p>
            <a:pPr algn="ctr"/>
            <a:r>
              <a:rPr lang="en-US" altLang="zh-CN" sz="1400"/>
              <a:t>Florence-2</a:t>
            </a:r>
            <a:r>
              <a:rPr lang="zh-CN" altLang="en-US" sz="1400"/>
              <a:t>的</a:t>
            </a:r>
            <a:r>
              <a:rPr lang="en-US" altLang="zh-CN" sz="1400"/>
              <a:t>pipeline</a:t>
            </a:r>
            <a:r>
              <a:rPr lang="zh-CN" altLang="en-US" sz="1400"/>
              <a:t>图</a:t>
            </a:r>
            <a:endParaRPr lang="zh-CN" altLang="en-US" sz="1400"/>
          </a:p>
        </p:txBody>
      </p:sp>
    </p:spTree>
  </p:cSld>
  <p:clrMapOvr>
    <a:masterClrMapping/>
  </p:clrMapOvr>
  <p:transition spd="slow" advTm="122756">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a:grpSpLocks noChangeAspect="1"/>
          </p:cNvGrpSpPr>
          <p:nvPr/>
        </p:nvGrpSpPr>
        <p:grpSpPr>
          <a:xfrm>
            <a:off x="10386222" y="242117"/>
            <a:ext cx="1561684" cy="469972"/>
            <a:chOff x="2685028" y="2876682"/>
            <a:chExt cx="5502784" cy="1656004"/>
          </a:xfrm>
        </p:grpSpPr>
        <p:sp>
          <p:nvSpPr>
            <p:cNvPr id="4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5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51" name="图片 50"/>
            <p:cNvPicPr>
              <a:picLocks noChangeAspect="1"/>
            </p:cNvPicPr>
            <p:nvPr userDrawn="1"/>
          </p:nvPicPr>
          <p:blipFill>
            <a:blip r:embed="rId1" cstate="print">
              <a:extLst>
                <a:ext uri="{BEBA8EAE-BF5A-486C-A8C5-ECC9F3942E4B}">
                  <a14:imgProps xmlns:a14="http://schemas.microsoft.com/office/drawing/2010/main">
                    <a14:imgLayer r:embed="rId2">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矩形 26"/>
          <p:cNvSpPr/>
          <p:nvPr/>
        </p:nvSpPr>
        <p:spPr>
          <a:xfrm>
            <a:off x="0" y="6811843"/>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5"/>
          <p:cNvSpPr txBox="1"/>
          <p:nvPr/>
        </p:nvSpPr>
        <p:spPr>
          <a:xfrm>
            <a:off x="1300480" y="327649"/>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endParaRPr lang="zh-CN" altLang="en-US" sz="3200" dirty="0">
              <a:solidFill>
                <a:srgbClr val="703881"/>
              </a:solidFill>
            </a:endParaRPr>
          </a:p>
        </p:txBody>
      </p:sp>
      <p:sp>
        <p:nvSpPr>
          <p:cNvPr id="59" name="文本框 58"/>
          <p:cNvSpPr txBox="1"/>
          <p:nvPr/>
        </p:nvSpPr>
        <p:spPr>
          <a:xfrm>
            <a:off x="868680" y="165100"/>
            <a:ext cx="9196070" cy="697230"/>
          </a:xfrm>
          <a:prstGeom prst="rect">
            <a:avLst/>
          </a:prstGeom>
          <a:noFill/>
        </p:spPr>
        <p:txBody>
          <a:bodyPr wrap="square" rtlCol="0" anchor="ctr" anchorCtr="0">
            <a:no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90204" pitchFamily="34" charset="0"/>
              </a:defRPr>
            </a:lvl1pPr>
          </a:lstStyle>
          <a:p>
            <a:pPr lvl="0" algn="l">
              <a:defRPr/>
            </a:pPr>
            <a:r>
              <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rPr>
              <a:t>Florence-2: Advancing a Unified Representation for a Variety of Vision Tasks</a:t>
            </a:r>
            <a:endParaRPr sz="16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cxnSp>
        <p:nvCxnSpPr>
          <p:cNvPr id="61" name="直接连接符 60"/>
          <p:cNvCxnSpPr/>
          <p:nvPr/>
        </p:nvCxnSpPr>
        <p:spPr>
          <a:xfrm>
            <a:off x="0" y="891159"/>
            <a:ext cx="12179808" cy="0"/>
          </a:xfrm>
          <a:prstGeom prst="line">
            <a:avLst/>
          </a:prstGeom>
          <a:ln w="12700">
            <a:gradFill>
              <a:gsLst>
                <a:gs pos="0">
                  <a:srgbClr val="703881"/>
                </a:gs>
                <a:gs pos="74000">
                  <a:srgbClr val="DA3C7F"/>
                </a:gs>
                <a:gs pos="83000">
                  <a:srgbClr val="DA3C7F"/>
                </a:gs>
                <a:gs pos="100000">
                  <a:srgbClr val="DA3C7F"/>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 name="图片 62" descr="图片包含 游戏机, 建筑, 标志, 围栏&#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7339" l="2737" r="98290">
                        <a14:foregroundMark x1="48945" y1="29798" x2="54989" y2="44073"/>
                        <a14:foregroundMark x1="44897" y1="27218" x2="65792" y2="69274"/>
                        <a14:foregroundMark x1="65792" y1="69274" x2="78278" y2="76008"/>
                        <a14:foregroundMark x1="78278" y1="76008" x2="80245" y2="62056"/>
                        <a14:foregroundMark x1="80245" y1="62056" x2="75912" y2="53710"/>
                        <a14:foregroundMark x1="80359" y1="50565" x2="82725" y2="84798"/>
                        <a14:foregroundMark x1="70410" y1="52056" x2="94897" y2="62944"/>
                        <a14:foregroundMark x1="78278" y1="41129" x2="81813" y2="97419"/>
                        <a14:foregroundMark x1="64652" y1="37581" x2="71066" y2="48710"/>
                        <a14:foregroundMark x1="40564" y1="58710" x2="55758" y2="81774"/>
                        <a14:foregroundMark x1="55758" y1="81774" x2="56414" y2="80000"/>
                        <a14:foregroundMark x1="41220" y1="90927" x2="82868" y2="89194"/>
                        <a14:foregroundMark x1="82868" y1="89194" x2="85205" y2="89274"/>
                        <a14:foregroundMark x1="95553" y1="45000" x2="98318" y2="72056"/>
                        <a14:foregroundMark x1="98318" y1="72056" x2="98318" y2="72056"/>
                        <a14:foregroundMark x1="92816" y1="29435" x2="93871" y2="37944"/>
                        <a14:foregroundMark x1="96351" y1="39798" x2="97263" y2="50000"/>
                        <a14:foregroundMark x1="92018" y1="28347" x2="93871" y2="44435"/>
                        <a14:foregroundMark x1="79447" y1="36492" x2="82212" y2="33710"/>
                        <a14:foregroundMark x1="82326" y1="33871" x2="79989" y2="42218"/>
                        <a14:foregroundMark x1="36659" y1="50927" x2="46152" y2="50242"/>
                        <a14:foregroundMark x1="46152" y1="50242" x2="53022" y2="51290"/>
                        <a14:foregroundMark x1="69641" y1="94435" x2="71608" y2="94073"/>
                        <a14:foregroundMark x1="43843" y1="93347" x2="59949" y2="96129"/>
                        <a14:foregroundMark x1="2737" y1="89435" x2="10063" y2="86855"/>
                        <a14:foregroundMark x1="10063" y1="86855" x2="10063" y2="86855"/>
                        <a14:foregroundMark x1="36374" y1="35202" x2="37030" y2="43508"/>
                        <a14:foregroundMark x1="25513" y1="41129" x2="25770" y2="42419"/>
                        <a14:foregroundMark x1="76311" y1="39274" x2="75656" y2="41653"/>
                      </a14:backgroundRemoval>
                    </a14:imgEffect>
                  </a14:imgLayer>
                </a14:imgProps>
              </a:ext>
              <a:ext uri="{28A0092B-C50C-407E-A947-70E740481C1C}">
                <a14:useLocalDpi xmlns:a14="http://schemas.microsoft.com/office/drawing/2010/main" val="0"/>
              </a:ext>
            </a:extLst>
          </a:blip>
          <a:stretch>
            <a:fillRect/>
          </a:stretch>
        </p:blipFill>
        <p:spPr>
          <a:xfrm>
            <a:off x="0" y="254000"/>
            <a:ext cx="860855" cy="608586"/>
          </a:xfrm>
          <a:prstGeom prst="rect">
            <a:avLst/>
          </a:prstGeom>
        </p:spPr>
      </p:pic>
      <p:pic>
        <p:nvPicPr>
          <p:cNvPr id="28" name="图片 27" descr="建筑的摆设布局&#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31442" t="55311"/>
          <a:stretch>
            <a:fillRect/>
          </a:stretch>
        </p:blipFill>
        <p:spPr>
          <a:xfrm>
            <a:off x="9237785" y="6143541"/>
            <a:ext cx="3036277" cy="913752"/>
          </a:xfrm>
          <a:prstGeom prst="rect">
            <a:avLst/>
          </a:prstGeom>
        </p:spPr>
      </p:pic>
      <p:pic>
        <p:nvPicPr>
          <p:cNvPr id="3" name="图片 2"/>
          <p:cNvPicPr>
            <a:picLocks noChangeAspect="1"/>
          </p:cNvPicPr>
          <p:nvPr/>
        </p:nvPicPr>
        <p:blipFill>
          <a:blip r:embed="rId6"/>
          <a:stretch>
            <a:fillRect/>
          </a:stretch>
        </p:blipFill>
        <p:spPr>
          <a:xfrm>
            <a:off x="5898515" y="899795"/>
            <a:ext cx="6281420" cy="2366010"/>
          </a:xfrm>
          <a:prstGeom prst="rect">
            <a:avLst/>
          </a:prstGeom>
        </p:spPr>
      </p:pic>
      <p:sp>
        <p:nvSpPr>
          <p:cNvPr id="4" name="文本框 3"/>
          <p:cNvSpPr txBox="1"/>
          <p:nvPr/>
        </p:nvSpPr>
        <p:spPr>
          <a:xfrm>
            <a:off x="5898515" y="3305175"/>
            <a:ext cx="6256655" cy="306705"/>
          </a:xfrm>
          <a:prstGeom prst="rect">
            <a:avLst/>
          </a:prstGeom>
          <a:noFill/>
        </p:spPr>
        <p:txBody>
          <a:bodyPr wrap="square" rtlCol="0">
            <a:spAutoFit/>
          </a:bodyPr>
          <a:p>
            <a:pPr algn="ctr"/>
            <a:r>
              <a:rPr sz="1400"/>
              <a:t>专业模型和</a:t>
            </a:r>
            <a:r>
              <a:rPr lang="zh-CN" sz="1400"/>
              <a:t>通用</a:t>
            </a:r>
            <a:r>
              <a:rPr sz="1400"/>
              <a:t>模型在</a:t>
            </a:r>
            <a:r>
              <a:rPr lang="en-US" sz="1400"/>
              <a:t>Caption</a:t>
            </a:r>
            <a:r>
              <a:rPr sz="1400"/>
              <a:t>和 VQA 任务上的表现</a:t>
            </a:r>
            <a:endParaRPr sz="1400"/>
          </a:p>
        </p:txBody>
      </p:sp>
      <p:pic>
        <p:nvPicPr>
          <p:cNvPr id="6" name="图片 5"/>
          <p:cNvPicPr>
            <a:picLocks noChangeAspect="1"/>
          </p:cNvPicPr>
          <p:nvPr/>
        </p:nvPicPr>
        <p:blipFill>
          <a:blip r:embed="rId7"/>
          <a:stretch>
            <a:fillRect/>
          </a:stretch>
        </p:blipFill>
        <p:spPr>
          <a:xfrm>
            <a:off x="0" y="3265805"/>
            <a:ext cx="6256655" cy="2078355"/>
          </a:xfrm>
          <a:prstGeom prst="rect">
            <a:avLst/>
          </a:prstGeom>
        </p:spPr>
      </p:pic>
      <p:sp>
        <p:nvSpPr>
          <p:cNvPr id="7" name="文本框 6"/>
          <p:cNvSpPr txBox="1"/>
          <p:nvPr/>
        </p:nvSpPr>
        <p:spPr>
          <a:xfrm>
            <a:off x="24765" y="5312410"/>
            <a:ext cx="6256655" cy="306705"/>
          </a:xfrm>
          <a:prstGeom prst="rect">
            <a:avLst/>
          </a:prstGeom>
          <a:noFill/>
        </p:spPr>
        <p:txBody>
          <a:bodyPr wrap="square" rtlCol="0">
            <a:spAutoFit/>
          </a:bodyPr>
          <a:p>
            <a:pPr algn="ctr"/>
            <a:r>
              <a:rPr lang="zh-CN" altLang="en-US" sz="1400"/>
              <a:t>专家模型和通才模型在区域级任务上的表现</a:t>
            </a:r>
            <a:endParaRPr lang="zh-CN" altLang="en-US" sz="1400"/>
          </a:p>
        </p:txBody>
      </p:sp>
      <p:sp>
        <p:nvSpPr>
          <p:cNvPr id="8" name="文本框 7"/>
          <p:cNvSpPr txBox="1"/>
          <p:nvPr/>
        </p:nvSpPr>
        <p:spPr>
          <a:xfrm>
            <a:off x="6281420" y="3610610"/>
            <a:ext cx="5923915" cy="3046095"/>
          </a:xfrm>
          <a:prstGeom prst="rect">
            <a:avLst/>
          </a:prstGeom>
          <a:noFill/>
        </p:spPr>
        <p:txBody>
          <a:bodyPr wrap="square" rtlCol="0">
            <a:spAutoFit/>
          </a:bodyPr>
          <a:p>
            <a:r>
              <a:rPr lang="zh-CN" altLang="en-US" sz="1600" b="1"/>
              <a:t>简单的设计带来强大的性能：</a:t>
            </a:r>
            <a:endParaRPr lang="zh-CN" altLang="en-US" sz="1600" b="1"/>
          </a:p>
          <a:p>
            <a:pPr indent="457200"/>
            <a:r>
              <a:rPr lang="zh-CN" altLang="en-US" sz="1600"/>
              <a:t>Florence-2-L 在 RefCOCO 上的性能也比之前的 SOTA 方法 UNINEXT提高了 0.8 Accuracy@0.5，其中 UNINEXT [84] 基于高级物体检测器 Deformable DETR和DINO。</a:t>
            </a:r>
            <a:endParaRPr lang="zh-CN" altLang="en-US" sz="1600" b="1"/>
          </a:p>
          <a:p>
            <a:r>
              <a:rPr lang="zh-CN" altLang="en-US" sz="1600" b="1"/>
              <a:t>用更少的参数获得具有竞争力的性能：</a:t>
            </a:r>
            <a:endParaRPr lang="zh-CN" altLang="en-US" sz="1600" b="1"/>
          </a:p>
          <a:p>
            <a:pPr indent="457200"/>
            <a:r>
              <a:rPr lang="zh-CN" altLang="en-US" sz="1600"/>
              <a:t>Florence-2-L 在 COCO Caption karpathy 测试分割中获得了 140.0 的 CIDEr 分数，优于具有更多参数的模型，例如 Flamingo（80B 参数，138.1 CIDEr 分数）</a:t>
            </a:r>
            <a:endParaRPr lang="zh-CN" altLang="en-US" sz="1600"/>
          </a:p>
          <a:p>
            <a:r>
              <a:rPr lang="zh-CN" altLang="en-US" sz="1600" b="1"/>
              <a:t>跨任务级别的适应性泛化：</a:t>
            </a:r>
            <a:endParaRPr lang="zh-CN" altLang="en-US" sz="1600" b="1"/>
          </a:p>
          <a:p>
            <a:pPr indent="457200"/>
            <a:r>
              <a:rPr lang="zh-CN" altLang="en-US" sz="1600"/>
              <a:t>在 TextVQA 任务中，Florence-2-L 在没有任何外部 OCR 令牌输入的情况下</a:t>
            </a:r>
            <a:r>
              <a:rPr lang="zh-CN" altLang="en-US" sz="1600"/>
              <a:t>实现了新的最先进性能，准确度为 81.5，超越了之前的 SOTA 方法。</a:t>
            </a:r>
            <a:endParaRPr lang="zh-CN" altLang="en-US" sz="1600"/>
          </a:p>
        </p:txBody>
      </p:sp>
      <p:pic>
        <p:nvPicPr>
          <p:cNvPr id="9" name="图片 8"/>
          <p:cNvPicPr>
            <a:picLocks noChangeAspect="1"/>
          </p:cNvPicPr>
          <p:nvPr/>
        </p:nvPicPr>
        <p:blipFill>
          <a:blip r:embed="rId8"/>
          <a:stretch>
            <a:fillRect/>
          </a:stretch>
        </p:blipFill>
        <p:spPr>
          <a:xfrm>
            <a:off x="0" y="919480"/>
            <a:ext cx="5677535" cy="2122805"/>
          </a:xfrm>
          <a:prstGeom prst="rect">
            <a:avLst/>
          </a:prstGeom>
        </p:spPr>
      </p:pic>
      <p:sp>
        <p:nvSpPr>
          <p:cNvPr id="10" name="文本框 9"/>
          <p:cNvSpPr txBox="1"/>
          <p:nvPr/>
        </p:nvSpPr>
        <p:spPr>
          <a:xfrm>
            <a:off x="76835" y="2998470"/>
            <a:ext cx="5600700" cy="306705"/>
          </a:xfrm>
          <a:prstGeom prst="rect">
            <a:avLst/>
          </a:prstGeom>
          <a:noFill/>
        </p:spPr>
        <p:txBody>
          <a:bodyPr wrap="square" rtlCol="0">
            <a:spAutoFit/>
          </a:bodyPr>
          <a:p>
            <a:pPr algn="ctr"/>
            <a:r>
              <a:rPr lang="zh-CN" altLang="en-US" sz="1400"/>
              <a:t>通用</a:t>
            </a:r>
            <a:r>
              <a:rPr lang="en-US" altLang="zh-CN" sz="1400"/>
              <a:t>视觉基础模型的Zero-Shot性能</a:t>
            </a:r>
            <a:endParaRPr lang="en-US" altLang="zh-CN" sz="1400"/>
          </a:p>
        </p:txBody>
      </p:sp>
    </p:spTree>
  </p:cSld>
  <p:clrMapOvr>
    <a:masterClrMapping/>
  </p:clrMapOvr>
  <p:transition spd="slow" advTm="122756">
    <p:push dir="u"/>
  </p:transition>
</p:sld>
</file>

<file path=ppt/tags/tag1.xml><?xml version="1.0" encoding="utf-8"?>
<p:tagLst xmlns:p="http://schemas.openxmlformats.org/presentationml/2006/main">
  <p:tag name="commondata" val="eyJoZGlkIjoiNjlkNzYwMmUzNDE5NWQ4YWRmZDE5MGZiZTg0ZGIwMD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2805</Words>
  <Application>WPS 演示</Application>
  <PresentationFormat>宽屏</PresentationFormat>
  <Paragraphs>133</Paragraphs>
  <Slides>14</Slides>
  <Notes>18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宋体</vt:lpstr>
      <vt:lpstr>Wingdings</vt:lpstr>
      <vt:lpstr>Arial</vt:lpstr>
      <vt:lpstr>微软雅黑 Light</vt:lpstr>
      <vt:lpstr>Century Gothic</vt:lpstr>
      <vt:lpstr>微软雅黑</vt:lpstr>
      <vt:lpstr>Source Han Serif SC</vt:lpstr>
      <vt:lpstr>Wingdings</vt:lpstr>
      <vt:lpstr>等线</vt:lpstr>
      <vt:lpstr>Times New Roman</vt:lpstr>
      <vt:lpstr>Calibri</vt:lpstr>
      <vt:lpstr>黑体</vt:lpstr>
      <vt:lpstr>等线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Domore</cp:lastModifiedBy>
  <cp:revision>604</cp:revision>
  <dcterms:created xsi:type="dcterms:W3CDTF">2021-09-17T07:37:00Z</dcterms:created>
  <dcterms:modified xsi:type="dcterms:W3CDTF">2024-09-19T16:51:04Z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B5EB58A564574A539A1C5476119B426F_13</vt:lpwstr>
  </property>
  <property fmtid="{D5CDD505-2E9C-101B-9397-08002B2CF9AE}" pid="3" name="KSOProductBuildVer">
    <vt:lpwstr>2052-12.1.0.18276</vt:lpwstr>
  </property>
</Properties>
</file>